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5" r:id="rId3"/>
    <p:sldId id="269" r:id="rId4"/>
    <p:sldId id="275" r:id="rId5"/>
    <p:sldId id="272" r:id="rId6"/>
    <p:sldId id="276" r:id="rId7"/>
    <p:sldId id="278" r:id="rId8"/>
    <p:sldId id="279" r:id="rId9"/>
    <p:sldId id="280" r:id="rId10"/>
    <p:sldId id="281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 Arimah" initials="BA [2]" lastIdx="10" clrIdx="0">
    <p:extLst>
      <p:ext uri="{19B8F6BF-5375-455C-9EA6-DF929625EA0E}">
        <p15:presenceInfo xmlns:p15="http://schemas.microsoft.com/office/powerpoint/2012/main" userId="S-1-5-21-3409425046-721531827-225666627-65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5C8B-2CC7-456F-9120-1845C202D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D9D35-47F3-4225-831D-089FFF0E0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2A9E-3B1D-470F-B6FB-D7A534F5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6F7A9-8522-4893-A730-9C00D1E2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37C30-1573-4BFF-9726-D90AAE90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14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4B261-6BD3-458F-936D-17657F22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D63BE-D2F4-4D7D-90AA-388851E6E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63462-9E79-4142-AA3A-3DFAF724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2BDAF-3F2E-4E46-9DD9-8AD18F5A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CFBA3-2AEF-4ED5-A13E-0BFCD792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75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B275FC-4033-45AC-A289-23F750387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C029B-70D2-4B9A-867D-54B390F44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90858-839A-4A77-87E2-2652F2C2D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C2F2-6593-4492-BB7C-74894042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82631-B59B-4132-9E92-C836C2CA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958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F00B-894E-46CE-AC03-BB6C8DD1F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E7D1C-A0FD-4B03-9470-F037CA69C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221D4-560C-4BB7-8A82-E9C24913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61C42-DE44-4DE3-A4C1-B047376FD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831F5-DE1B-4956-BA35-1DCA6A3B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319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2E2A-4EFC-42F4-BE4C-48C3A44D7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36EC1-2D0E-4B1C-AAB5-A00185FC9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3DE99-6538-43C9-AEDF-408B58E5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0FEE5-DB18-4C85-8BCD-54A082CA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023CF-74AF-41DC-BC9C-30A4AD52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35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DC599-48CE-4E82-B6DE-3DAFC2A1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FE819-D2EA-4800-BD00-E72FC593F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9F3FE-AD2C-4ED9-B6FF-E5663A25F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59B73-5532-4293-80A4-23313C2F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2E344-B75E-4961-93C9-6C76B2FD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68CF7-4EC5-454D-B4AE-EB8B3B7E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6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8252-5991-4394-9FB1-C883FA0A5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A203D-3124-4242-9070-4C3563424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2DA08-AA07-4504-B744-FF16B9875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0055F6-FB5E-4E85-9E9B-551E055E6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805B7-9C29-4899-ACE4-66261A4E8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1764-86E2-4765-9800-F3DE9073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039F1C-546A-4627-9C41-ED6936FB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2F8CE2-1209-4D2C-B39B-C4760245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8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8F54A-C3D3-46AF-92FE-393E7693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5CDF9-E16A-450D-B79D-8114EF29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78054-EF5C-46DB-9B22-8F71B7D7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1B6B3-F04F-402D-9115-ED442880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75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F7B9F-46A4-42DC-8C69-BE217A18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AB6FE-5A2A-45CB-BD4D-CE16A01D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2B209-5677-478A-BFA7-753F9593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09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A1F5-520D-4A67-9372-56F59B0D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EF81-CF61-4837-8C1C-F067498C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64FE-D314-410F-9F88-30CAB92AD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C9B92-9159-4A4D-BEB8-D3EA3814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6D9CC-C9EF-475A-A828-2BBB4059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88D04-90D4-4FF6-BE7A-1B101C3D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76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64DF-88A1-455B-980C-E8174603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07E6E-1553-40CE-9453-8CED0FB15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76FF1-7FBB-4578-B538-6F314C8E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27DD5-8C16-41F9-9713-07DED992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EC6CF-7052-4FC8-8B32-53B2497E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28CD-5A80-4D15-804A-783EDE1E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776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7EB3DB-D14A-4D15-8A33-9ADA4F5B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5617F-1C5F-4368-A352-E5A3EE187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0E6CB-0095-4C46-A40B-358785BEA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1ACB-4B59-4F15-8A9D-CEEA70CF1195}" type="datetimeFigureOut">
              <a:rPr lang="en-CA" smtClean="0"/>
              <a:t>19-Oct-2020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C09B8-564E-46BB-AA57-357275BDA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F4339-1129-4F20-B3A8-A860907FD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AE6E1-88F3-49B0-89B9-6C97B90202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49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097" y="670230"/>
            <a:ext cx="10241326" cy="5760746"/>
          </a:xfrm>
          <a:prstGeom prst="rect">
            <a:avLst/>
          </a:prstGeom>
          <a:solidFill>
            <a:schemeClr val="accent1">
              <a:tint val="40000"/>
              <a:alpha val="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2997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Guidelines for Reporting on the Implementation of the New Urban Agenda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452" y="6029993"/>
            <a:ext cx="1679074" cy="49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8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7643" y="1519886"/>
            <a:ext cx="1114233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</a:pPr>
            <a:r>
              <a:rPr lang="en-US" sz="2000" dirty="0"/>
              <a:t>Methodologies/mechanisms that have been developed to monitor and report on the implementation of the New Urban Agenda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507643" y="4570753"/>
            <a:ext cx="7386497" cy="16002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3: Follow Up + Review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839788" y="423100"/>
            <a:ext cx="10722948" cy="583714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Part 3: Follow Up + Review</a:t>
            </a:r>
          </a:p>
        </p:txBody>
      </p:sp>
    </p:spTree>
    <p:extLst>
      <p:ext uri="{BB962C8B-B14F-4D97-AF65-F5344CB8AC3E}">
        <p14:creationId xmlns:p14="http://schemas.microsoft.com/office/powerpoint/2010/main" val="10292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1019" y="1367486"/>
            <a:ext cx="10249961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Led by the key ministry, or a clearly defined consortium of ministries, dealing with urbanization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National Habitat Committees and National Urban Forums can play a key role or take the lead in preparing the Report.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Country-led, open, inclusive, multilevel, participatory, and transparent process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The team preparing the Report should include the following</a:t>
            </a:r>
            <a:r>
              <a:rPr lang="en-US" sz="2000" dirty="0"/>
              <a:t>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900" dirty="0"/>
              <a:t>National Government, represented by the key ministries and institutions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900" dirty="0"/>
              <a:t>Local Governments, including their national associations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900" dirty="0"/>
              <a:t>Regional Governments, which includes provincial, county or state governments;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900" dirty="0"/>
              <a:t>Civil Society and the Private Sector, including NGOs, the media, professional societies, the private sector, women’s and youth groups, minorities and special interest groups;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900" dirty="0"/>
              <a:t>Academic Institutions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900" dirty="0"/>
              <a:t>External Support Agencies, including bilateral and multilateral donors, the United Nations, international NGOs, and other support agencies.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1222300" y="528540"/>
            <a:ext cx="9531425" cy="583714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Preparing the Report</a:t>
            </a:r>
          </a:p>
        </p:txBody>
      </p:sp>
    </p:spTree>
    <p:extLst>
      <p:ext uri="{BB962C8B-B14F-4D97-AF65-F5344CB8AC3E}">
        <p14:creationId xmlns:p14="http://schemas.microsoft.com/office/powerpoint/2010/main" val="167109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29532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76299" y="1317171"/>
            <a:ext cx="10658475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…carry out a periodic follow-up to and review of the New Urban Agenda … in order to track progress, assess impact and ensure the Agenda’s effective and timely implementation… (paragraph 161).</a:t>
            </a:r>
            <a:endParaRPr lang="en-CA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encourage voluntary, country-led, open, inclusive, multilevel, participatory and transparent follow-up and review of the New Urban Agenda… (paragraph 162).</a:t>
            </a:r>
            <a:endParaRPr lang="en-CA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the General Assembly to request the Secretary-General, with voluntary inputs from countries … to report on the progress of the implementation of the New Urban Agenda every four years… (paragraph 166).</a:t>
            </a:r>
            <a:endParaRPr lang="en-CA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…the report will provide a qualitative and quantitative analysis of the progress made in the implementation of the New Urban Agenda and internationally agreed goals and targets relevant to sustainable urbanization and human settlements … (paragraph 167).</a:t>
            </a:r>
            <a:endParaRPr lang="en-CA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1037694" y="433506"/>
            <a:ext cx="9611255" cy="583714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New Urban Agenda document, Member States are requested to:</a:t>
            </a:r>
            <a:endParaRPr lang="en-C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8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7643" y="4570753"/>
            <a:ext cx="3932237" cy="16002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846727" y="1743079"/>
            <a:ext cx="2808051" cy="549613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Part 1: Transformative Commitments 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979248" y="4194630"/>
            <a:ext cx="2808051" cy="549613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Part 2: Effective Implementation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979248" y="5278671"/>
            <a:ext cx="2808051" cy="222682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Part 3: Follow Up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5397020" y="611852"/>
            <a:ext cx="5911174" cy="249676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1.1	Sustainable Urban Development for Social Inclusion and Ending Poverty </a:t>
            </a:r>
            <a:endParaRPr lang="en-US" sz="1200" dirty="0"/>
          </a:p>
        </p:txBody>
      </p:sp>
      <p:sp>
        <p:nvSpPr>
          <p:cNvPr id="17" name="Flowchart: Alternate Process 16"/>
          <p:cNvSpPr/>
          <p:nvPr/>
        </p:nvSpPr>
        <p:spPr>
          <a:xfrm>
            <a:off x="5397020" y="1868358"/>
            <a:ext cx="5911174" cy="249676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1.2	Sustainable and Inclusive Urban Prosperity and Opportunities for All </a:t>
            </a:r>
            <a:endParaRPr lang="en-US" sz="1200" b="1" i="1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5397020" y="2828926"/>
            <a:ext cx="5911174" cy="249676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1.3	Environmentally Sustainable and Resilient Urban Development</a:t>
            </a:r>
            <a:endParaRPr lang="en-US" sz="1200" b="1" i="1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5397020" y="4022630"/>
            <a:ext cx="5911174" cy="249676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2.1       Building the Urban Governance Structure: Establishing a Supportive Framework</a:t>
            </a:r>
            <a:endParaRPr lang="en-US" sz="1200" b="1" i="1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5397020" y="4382731"/>
            <a:ext cx="5911174" cy="249676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2.2      Planning and Managing Urban Spatial Development</a:t>
            </a:r>
            <a:endParaRPr lang="en-US" sz="1200" b="1" i="1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5397020" y="4743295"/>
            <a:ext cx="5911174" cy="249676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2.3      Means of Implementation </a:t>
            </a:r>
            <a:endParaRPr lang="en-US" sz="1200" b="1" i="1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6098327" y="901306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Social Inclusion and Ending Poverty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6096000" y="1212607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Access to Adequate Housing</a:t>
            </a:r>
          </a:p>
        </p:txBody>
      </p:sp>
      <p:sp>
        <p:nvSpPr>
          <p:cNvPr id="24" name="Flowchart: Alternate Process 23"/>
          <p:cNvSpPr/>
          <p:nvPr/>
        </p:nvSpPr>
        <p:spPr>
          <a:xfrm>
            <a:off x="6098327" y="1494195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Access to Basic Services </a:t>
            </a:r>
          </a:p>
        </p:txBody>
      </p:sp>
      <p:sp>
        <p:nvSpPr>
          <p:cNvPr id="25" name="Flowchart: Alternate Process 24"/>
          <p:cNvSpPr/>
          <p:nvPr/>
        </p:nvSpPr>
        <p:spPr>
          <a:xfrm>
            <a:off x="6084359" y="2181293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Inclusive Economy</a:t>
            </a:r>
          </a:p>
        </p:txBody>
      </p:sp>
      <p:sp>
        <p:nvSpPr>
          <p:cNvPr id="26" name="Flowchart: Alternate Process 25"/>
          <p:cNvSpPr/>
          <p:nvPr/>
        </p:nvSpPr>
        <p:spPr>
          <a:xfrm>
            <a:off x="6084359" y="2456649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Sustainable Urban Prosperity for All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6084359" y="3146856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Resilience, Mitigation and Adaptation of Cities and Human Settlements </a:t>
            </a:r>
          </a:p>
        </p:txBody>
      </p:sp>
      <p:sp>
        <p:nvSpPr>
          <p:cNvPr id="28" name="Flowchart: Alternate Process 27"/>
          <p:cNvSpPr/>
          <p:nvPr/>
        </p:nvSpPr>
        <p:spPr>
          <a:xfrm>
            <a:off x="6086688" y="3427207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Sustainable Management and Use of Natural Resources </a:t>
            </a:r>
          </a:p>
        </p:txBody>
      </p:sp>
      <p:sp>
        <p:nvSpPr>
          <p:cNvPr id="29" name="Flowchart: Alternate Process 28"/>
          <p:cNvSpPr/>
          <p:nvPr/>
        </p:nvSpPr>
        <p:spPr>
          <a:xfrm>
            <a:off x="6091344" y="5066574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Mobilization of Financial Resources</a:t>
            </a:r>
          </a:p>
        </p:txBody>
      </p:sp>
      <p:sp>
        <p:nvSpPr>
          <p:cNvPr id="30" name="Flowchart: Alternate Process 29"/>
          <p:cNvSpPr/>
          <p:nvPr/>
        </p:nvSpPr>
        <p:spPr>
          <a:xfrm>
            <a:off x="6098327" y="5298005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Capacity Development</a:t>
            </a:r>
          </a:p>
        </p:txBody>
      </p:sp>
      <p:sp>
        <p:nvSpPr>
          <p:cNvPr id="31" name="Flowchart: Alternate Process 30"/>
          <p:cNvSpPr/>
          <p:nvPr/>
        </p:nvSpPr>
        <p:spPr>
          <a:xfrm>
            <a:off x="6091344" y="5647500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Information Technology and Innovation</a:t>
            </a:r>
          </a:p>
        </p:txBody>
      </p:sp>
      <p:cxnSp>
        <p:nvCxnSpPr>
          <p:cNvPr id="3" name="Straight Connector 2"/>
          <p:cNvCxnSpPr>
            <a:stCxn id="13" idx="3"/>
          </p:cNvCxnSpPr>
          <p:nvPr/>
        </p:nvCxnSpPr>
        <p:spPr>
          <a:xfrm flipV="1">
            <a:off x="3654778" y="2012958"/>
            <a:ext cx="672057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26834" y="736690"/>
            <a:ext cx="0" cy="2236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326835" y="2973230"/>
            <a:ext cx="843681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302559" y="2008030"/>
            <a:ext cx="843681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326834" y="748764"/>
            <a:ext cx="843681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86161" y="4515530"/>
            <a:ext cx="672057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326834" y="4141291"/>
            <a:ext cx="0" cy="737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326834" y="4878307"/>
            <a:ext cx="843681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316884" y="4512128"/>
            <a:ext cx="843681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326834" y="4141290"/>
            <a:ext cx="843681" cy="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92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839787" y="457200"/>
            <a:ext cx="10722947" cy="549613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1.1 Sustainable Urban Development for Social Inclusion and Ending Poverty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39788" y="1097553"/>
            <a:ext cx="9689129" cy="1284632"/>
            <a:chOff x="839788" y="1097553"/>
            <a:chExt cx="9689129" cy="1284632"/>
          </a:xfrm>
        </p:grpSpPr>
        <p:sp>
          <p:nvSpPr>
            <p:cNvPr id="8" name="Flowchart: Alternate Process 7"/>
            <p:cNvSpPr/>
            <p:nvPr/>
          </p:nvSpPr>
          <p:spPr>
            <a:xfrm>
              <a:off x="839788" y="1097553"/>
              <a:ext cx="7981235" cy="212097"/>
            </a:xfrm>
            <a:prstGeom prst="flowChartAlternateProcess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Social Inclusion and Ending Poverty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27024" y="1367805"/>
              <a:ext cx="9601893" cy="1014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Eradicate poverty in all its forms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Reduce inequality in urban areas by promoting equally shared opportunities and benefits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Achieve social inclusion of vulnerable groups (women, youth, older persons and persons with disabilities and migrants)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Ensure access to public spaces including streets, sidewalks, and cycling lanes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39787" y="2614338"/>
            <a:ext cx="7981235" cy="1289993"/>
            <a:chOff x="839788" y="2843465"/>
            <a:chExt cx="7981235" cy="1289993"/>
          </a:xfrm>
        </p:grpSpPr>
        <p:sp>
          <p:nvSpPr>
            <p:cNvPr id="10" name="Flowchart: Alternate Process 9"/>
            <p:cNvSpPr/>
            <p:nvPr/>
          </p:nvSpPr>
          <p:spPr>
            <a:xfrm>
              <a:off x="839788" y="2843465"/>
              <a:ext cx="7981235" cy="212097"/>
            </a:xfrm>
            <a:prstGeom prst="flowChartAlternateProcess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Access to Adequate Housing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27024" y="3129272"/>
              <a:ext cx="7893999" cy="1004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Ensure access to adequate and affordable housing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Ensure access to sustainable housing finance options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Establish security of tenure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Establish slum upgrading programmes  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39788" y="4273724"/>
            <a:ext cx="7981235" cy="1062925"/>
            <a:chOff x="839788" y="4273724"/>
            <a:chExt cx="7981235" cy="1062925"/>
          </a:xfrm>
        </p:grpSpPr>
        <p:sp>
          <p:nvSpPr>
            <p:cNvPr id="9" name="Flowchart: Alternate Process 8"/>
            <p:cNvSpPr/>
            <p:nvPr/>
          </p:nvSpPr>
          <p:spPr>
            <a:xfrm>
              <a:off x="839788" y="4273724"/>
              <a:ext cx="7981235" cy="212097"/>
            </a:xfrm>
            <a:prstGeom prst="flowChartAlternateProcess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Access to Basic Services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5903" y="4552780"/>
              <a:ext cx="7905120" cy="783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Provide access to safe drinking water, sanitation and solid waste disposal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Ensure access to safe and efficient public transport system </a:t>
              </a:r>
            </a:p>
            <a:p>
              <a:pPr marL="342900" indent="-342900">
                <a:lnSpc>
                  <a:spcPct val="107000"/>
                </a:lnSpc>
                <a:spcAft>
                  <a:spcPts val="800"/>
                </a:spcAft>
                <a:buClr>
                  <a:srgbClr val="00B0F0"/>
                </a:buClr>
                <a:buFont typeface="+mj-lt"/>
                <a:buAutoNum type="arabicPeriod"/>
              </a:pPr>
              <a:r>
                <a:rPr lang="en-US" sz="1400" dirty="0"/>
                <a:t>Provide access to modern renewable energy  </a:t>
              </a:r>
            </a:p>
          </p:txBody>
        </p:sp>
      </p:grpSp>
      <p:sp>
        <p:nvSpPr>
          <p:cNvPr id="17" name="Title 5"/>
          <p:cNvSpPr>
            <a:spLocks noGrp="1"/>
          </p:cNvSpPr>
          <p:nvPr>
            <p:ph type="title"/>
          </p:nvPr>
        </p:nvSpPr>
        <p:spPr>
          <a:xfrm>
            <a:off x="507643" y="4570753"/>
            <a:ext cx="11194999" cy="1600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1: Transformative Commitments</a:t>
            </a:r>
          </a:p>
        </p:txBody>
      </p:sp>
    </p:spTree>
    <p:extLst>
      <p:ext uri="{BB962C8B-B14F-4D97-AF65-F5344CB8AC3E}">
        <p14:creationId xmlns:p14="http://schemas.microsoft.com/office/powerpoint/2010/main" val="304428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Alternate Process 14"/>
          <p:cNvSpPr/>
          <p:nvPr/>
        </p:nvSpPr>
        <p:spPr>
          <a:xfrm>
            <a:off x="845198" y="3479411"/>
            <a:ext cx="7976074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Sustainable Prosperity for All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839788" y="1278165"/>
            <a:ext cx="7981484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Inclusive Economy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839788" y="437535"/>
            <a:ext cx="10722947" cy="549613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1.2 Sustainable and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Inclusive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Urban Prosperity and Opportunities for All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927025" y="1552350"/>
            <a:ext cx="789424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GB" dirty="0"/>
              <a:t>Promote productive employment for all</a:t>
            </a:r>
            <a:r>
              <a:rPr lang="en-US" dirty="0"/>
              <a:t> including youth employment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Support the informal economy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Support small- and medium-sized enterprises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Promote an enabling, fair and responsible environment for business and innovation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55625" y="3920338"/>
            <a:ext cx="789424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Diversify  the urban economy and promote cultural and creative industries</a:t>
            </a:r>
          </a:p>
          <a:p>
            <a:pPr marL="342900" lvl="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Develop technical and entrepreneurial skills to thrive in a modern urban economy 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Strengthen urban-rural linkages to maximize productivity</a:t>
            </a:r>
          </a:p>
        </p:txBody>
      </p:sp>
      <p:sp>
        <p:nvSpPr>
          <p:cNvPr id="18" name="Title 5"/>
          <p:cNvSpPr>
            <a:spLocks noGrp="1"/>
          </p:cNvSpPr>
          <p:nvPr>
            <p:ph type="title"/>
          </p:nvPr>
        </p:nvSpPr>
        <p:spPr>
          <a:xfrm>
            <a:off x="507643" y="4570753"/>
            <a:ext cx="11245333" cy="1600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1: Transformative Commitments </a:t>
            </a:r>
          </a:p>
        </p:txBody>
      </p:sp>
    </p:spTree>
    <p:extLst>
      <p:ext uri="{BB962C8B-B14F-4D97-AF65-F5344CB8AC3E}">
        <p14:creationId xmlns:p14="http://schemas.microsoft.com/office/powerpoint/2010/main" val="418997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Alternate Process 9"/>
          <p:cNvSpPr/>
          <p:nvPr/>
        </p:nvSpPr>
        <p:spPr>
          <a:xfrm>
            <a:off x="1169047" y="3229650"/>
            <a:ext cx="7984171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Sustainable Management and Use of Natural Resources 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839787" y="1286669"/>
            <a:ext cx="7989581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Resilience, Mitigation and Adaptation of Cities and Human Settlements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839788" y="448322"/>
            <a:ext cx="10732780" cy="549613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1.3 Environmentally Sustainable and Resilient Urban Development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927025" y="1552350"/>
            <a:ext cx="7902343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Minimize urban sprawl and loss of biodiversity resulting from it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Implement climate change mitigation and adaptation actions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Develop systems to reduce the impact of natural and human-made disasters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Build urban resilience through quality infrastructure and spatial planning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1325" y="3640494"/>
            <a:ext cx="7902343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Strengthen the sustainable management of natural resources in urban areas</a:t>
            </a:r>
          </a:p>
          <a:p>
            <a:pPr marL="342900" lvl="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Drive resource conservation and waste reduction, reuse, and recycling</a:t>
            </a:r>
          </a:p>
          <a:p>
            <a:pPr marL="342900" lvl="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Implement environmentally sound management of water resources and urban coastal areas</a:t>
            </a:r>
          </a:p>
          <a:p>
            <a:pPr marL="342900" lvl="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dirty="0"/>
              <a:t>Adopt a smart-city approach that leverages digitization, clean energy and technologies</a:t>
            </a:r>
          </a:p>
        </p:txBody>
      </p:sp>
      <p:sp>
        <p:nvSpPr>
          <p:cNvPr id="13" name="Title 5"/>
          <p:cNvSpPr>
            <a:spLocks noGrp="1"/>
          </p:cNvSpPr>
          <p:nvPr>
            <p:ph type="title"/>
          </p:nvPr>
        </p:nvSpPr>
        <p:spPr>
          <a:xfrm>
            <a:off x="507643" y="5571330"/>
            <a:ext cx="11170237" cy="785019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1: Transformative Commitments </a:t>
            </a:r>
          </a:p>
        </p:txBody>
      </p:sp>
    </p:spTree>
    <p:extLst>
      <p:ext uri="{BB962C8B-B14F-4D97-AF65-F5344CB8AC3E}">
        <p14:creationId xmlns:p14="http://schemas.microsoft.com/office/powerpoint/2010/main" val="64358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7024" y="1519886"/>
            <a:ext cx="10700591" cy="3426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000" dirty="0"/>
              <a:t>Decentralization to enable subnational and local governments undertake their assigned responsibilities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000" dirty="0"/>
              <a:t>Link urban policies to finance mechanisms and budgets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000" dirty="0"/>
              <a:t>Develop legal and policy frameworks to enhance the ability of governments to implement urban policies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000" dirty="0"/>
              <a:t>Build the capacity of local and subnational governments to implement local and metropolitan multilevel governance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000" dirty="0"/>
              <a:t>Implement participatory, age- and gender-responsive approaches to urban policy and planning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000" dirty="0"/>
              <a:t>Promote women’s full participation in all fields and all levels of decision-making</a:t>
            </a:r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>
          <a:xfrm>
            <a:off x="507643" y="4570753"/>
            <a:ext cx="7386497" cy="16002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2: Effective Implementation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745704" y="457348"/>
            <a:ext cx="10700592" cy="549613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2.1      Building the Urban Governance Structure: Establishing a Supportive Framework</a:t>
            </a:r>
          </a:p>
        </p:txBody>
      </p:sp>
    </p:spTree>
    <p:extLst>
      <p:ext uri="{BB962C8B-B14F-4D97-AF65-F5344CB8AC3E}">
        <p14:creationId xmlns:p14="http://schemas.microsoft.com/office/powerpoint/2010/main" val="133238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7025" y="1519886"/>
            <a:ext cx="10329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100" dirty="0"/>
              <a:t>Implement integrated and balanced territorial development polices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100" dirty="0"/>
              <a:t>Integrate housing into urban development plans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100" dirty="0"/>
              <a:t>Inclusion of culture as a priority component of urban planning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100" dirty="0"/>
              <a:t>Implement planned urban extensions and infill, urban renewal and regeneration of urban areas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100" dirty="0"/>
              <a:t>Improved capacity for urban planning and design, and training for urban planners at all levels of government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100" dirty="0"/>
              <a:t>Strengthening the role of small and intermediate cities and towns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2100" dirty="0"/>
              <a:t>Implement sustainable multimodal public transport systems including non-motorized options</a:t>
            </a:r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507643" y="5338114"/>
            <a:ext cx="7386497" cy="729312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2: Effective Implementation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862143" y="423099"/>
            <a:ext cx="10700592" cy="564048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2.2      Planning and Managing Urban Spatial Development</a:t>
            </a:r>
          </a:p>
        </p:txBody>
      </p:sp>
    </p:spTree>
    <p:extLst>
      <p:ext uri="{BB962C8B-B14F-4D97-AF65-F5344CB8AC3E}">
        <p14:creationId xmlns:p14="http://schemas.microsoft.com/office/powerpoint/2010/main" val="349883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Alternate Process 18"/>
          <p:cNvSpPr/>
          <p:nvPr/>
        </p:nvSpPr>
        <p:spPr>
          <a:xfrm>
            <a:off x="839788" y="3488440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Information Technology and Innovation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6301126" y="1051275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Capacity Development</a:t>
            </a:r>
          </a:p>
        </p:txBody>
      </p:sp>
      <p:sp>
        <p:nvSpPr>
          <p:cNvPr id="17" name="Flowchart: Alternate Process 16"/>
          <p:cNvSpPr/>
          <p:nvPr/>
        </p:nvSpPr>
        <p:spPr>
          <a:xfrm>
            <a:off x="839788" y="1051275"/>
            <a:ext cx="5209867" cy="212097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Mobilization of Financial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7025" y="1318487"/>
            <a:ext cx="5168975" cy="2102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Financial frameworks for implementing the NUA at all levels of government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Mobilize endogenous (internal) sources of finance and expand the revenue base of subnational and local governments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Promote sound systems of financial transfers from national to subnational and local governments based on needs, priorities and functions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Mobilize and establish financial intermediaries for urban financing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21732" y="1318487"/>
            <a:ext cx="5122629" cy="369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Expand opportunities for city-to-city cooperation and fostering exchanges of urban solutions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Capacity development as a basis to formulate, implement, and manage urban development policies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Capacity of governments to work with vulnerable groups to participate in urban planning and development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Support local government associations as promoters and providers of capacity development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GB" sz="1300" dirty="0"/>
              <a:t>Capacity development programmes on the use of legal land-based revenue and financing tools</a:t>
            </a:r>
            <a:endParaRPr lang="en-US" sz="1300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GB" sz="1300" dirty="0"/>
              <a:t>Capacity development programmes of subnational and local governments in financial planning and management</a:t>
            </a:r>
            <a:endParaRPr lang="en-US" sz="1300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Knowledge exchange on science and innovation for sustainable urbanization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5904" y="3737915"/>
            <a:ext cx="5430789" cy="2086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User-friendly, participatory data and digital platforms such as e-governance and </a:t>
            </a:r>
            <a:r>
              <a:rPr lang="en-GB" sz="1300" dirty="0"/>
              <a:t>citizen-centric digital governance tools</a:t>
            </a:r>
            <a:endParaRPr lang="en-US" sz="1300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GB" sz="1300" dirty="0"/>
              <a:t>Digital tools, </a:t>
            </a:r>
            <a:r>
              <a:rPr lang="en-US" sz="1300" dirty="0"/>
              <a:t>GIS, etc., to improve urban and territorial planning </a:t>
            </a:r>
            <a:r>
              <a:rPr lang="en-GB" sz="1300" dirty="0"/>
              <a:t>and access to urban services</a:t>
            </a:r>
            <a:endParaRPr lang="en-US" sz="1300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Strengthen capacities of governments to effectively monitor and implement urban policies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00B0F0"/>
              </a:buClr>
              <a:buFont typeface="+mj-lt"/>
              <a:buAutoNum type="arabicPeriod"/>
            </a:pPr>
            <a:r>
              <a:rPr lang="en-US" sz="1300" dirty="0"/>
              <a:t>Support governments in the collection, disaggregation, and analysis of data</a:t>
            </a:r>
          </a:p>
        </p:txBody>
      </p:sp>
      <p:sp>
        <p:nvSpPr>
          <p:cNvPr id="20" name="Title 5"/>
          <p:cNvSpPr>
            <a:spLocks noGrp="1"/>
          </p:cNvSpPr>
          <p:nvPr>
            <p:ph type="title"/>
          </p:nvPr>
        </p:nvSpPr>
        <p:spPr>
          <a:xfrm>
            <a:off x="507643" y="5667375"/>
            <a:ext cx="7386497" cy="688975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2: Effective Implementation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1038068" y="382735"/>
            <a:ext cx="10700592" cy="564048"/>
          </a:xfrm>
          <a:prstGeom prst="flowChartAlternateProcess">
            <a:avLst/>
          </a:prstGeom>
          <a:solidFill>
            <a:srgbClr val="1CADE4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2.3      Means of Implementation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58419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1180</Words>
  <Application>Microsoft Office PowerPoint</Application>
  <PresentationFormat>Widescreen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Guidelines for Reporting on the Implementation of the New Urban Agenda</vt:lpstr>
      <vt:lpstr>PowerPoint Presentation</vt:lpstr>
      <vt:lpstr>Structure</vt:lpstr>
      <vt:lpstr>Part 1: Transformative Commitments</vt:lpstr>
      <vt:lpstr>Part 1: Transformative Commitments </vt:lpstr>
      <vt:lpstr>Part 1: Transformative Commitments </vt:lpstr>
      <vt:lpstr>Part 2: Effective Implementation</vt:lpstr>
      <vt:lpstr>Part 2: Effective Implementation</vt:lpstr>
      <vt:lpstr>Part 2: Effective Implementation</vt:lpstr>
      <vt:lpstr>Part 3: Follow Up +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Reporting on the Implementation of the New Urban Agenda</dc:title>
  <dc:creator>Ben Arimah</dc:creator>
  <cp:lastModifiedBy>Ben Arimah</cp:lastModifiedBy>
  <cp:revision>14</cp:revision>
  <dcterms:created xsi:type="dcterms:W3CDTF">2020-10-19T09:28:51Z</dcterms:created>
  <dcterms:modified xsi:type="dcterms:W3CDTF">2020-10-19T12:57:38Z</dcterms:modified>
</cp:coreProperties>
</file>