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99" r:id="rId9"/>
    <p:sldId id="264" r:id="rId10"/>
    <p:sldId id="265" r:id="rId11"/>
    <p:sldId id="266" r:id="rId12"/>
    <p:sldId id="295" r:id="rId13"/>
    <p:sldId id="297" r:id="rId14"/>
    <p:sldId id="298" r:id="rId15"/>
    <p:sldId id="270" r:id="rId16"/>
    <p:sldId id="271" r:id="rId17"/>
    <p:sldId id="272" r:id="rId18"/>
    <p:sldId id="273" r:id="rId19"/>
    <p:sldId id="277" r:id="rId20"/>
    <p:sldId id="274" r:id="rId21"/>
    <p:sldId id="276"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797675" cy="9926638"/>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Eisel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E36"/>
    <a:srgbClr val="591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5" d="100"/>
          <a:sy n="165" d="100"/>
        </p:scale>
        <p:origin x="-3112" y="-5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967E7D5-E5A0-4708-A746-F61EED5F2D8B}" type="datetimeFigureOut">
              <a:rPr lang="en-US" smtClean="0"/>
              <a:t>4/22/15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E0CB61A-2371-4C64-AA7C-4E2D6FD492DA}" type="slidenum">
              <a:rPr lang="en-US" smtClean="0"/>
              <a:t>‹#›</a:t>
            </a:fld>
            <a:endParaRPr lang="en-US"/>
          </a:p>
        </p:txBody>
      </p:sp>
    </p:spTree>
    <p:extLst>
      <p:ext uri="{BB962C8B-B14F-4D97-AF65-F5344CB8AC3E}">
        <p14:creationId xmlns:p14="http://schemas.microsoft.com/office/powerpoint/2010/main" val="14972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5" name="Shape 45"/>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3146176040"/>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685800" y="788440"/>
            <a:ext cx="7772400" cy="2299276"/>
          </a:xfrm>
          <a:prstGeom prst="rect">
            <a:avLst/>
          </a:prstGeom>
        </p:spPr>
        <p:txBody>
          <a:bodyPr/>
          <a:lstStyle>
            <a:lvl1pPr algn="ctr">
              <a:defRPr>
                <a:solidFill>
                  <a:srgbClr val="000000"/>
                </a:solidFill>
              </a:defRPr>
            </a:lvl1pPr>
          </a:lstStyle>
          <a:p>
            <a:pPr lvl="0">
              <a:defRPr sz="1800" cap="none"/>
            </a:pPr>
            <a:r>
              <a:rPr sz="3200" cap="all"/>
              <a:t>Title Text</a:t>
            </a:r>
          </a:p>
        </p:txBody>
      </p:sp>
      <p:sp>
        <p:nvSpPr>
          <p:cNvPr id="8" name="Shape 8"/>
          <p:cNvSpPr>
            <a:spLocks noGrp="1"/>
          </p:cNvSpPr>
          <p:nvPr>
            <p:ph type="body" idx="1"/>
          </p:nvPr>
        </p:nvSpPr>
        <p:spPr>
          <a:xfrm>
            <a:off x="685800" y="3232214"/>
            <a:ext cx="7772400" cy="2299277"/>
          </a:xfrm>
          <a:prstGeom prst="rect">
            <a:avLst/>
          </a:prstGeom>
        </p:spPr>
        <p:txBody>
          <a:bodyPr>
            <a:noAutofit/>
          </a:bodyPr>
          <a:lstStyle>
            <a:lvl1pPr marL="0" indent="0" algn="ctr">
              <a:spcBef>
                <a:spcPts val="700"/>
              </a:spcBef>
              <a:buSzTx/>
              <a:buFontTx/>
              <a:buNone/>
              <a:defRPr sz="3200">
                <a:latin typeface="Arial Bold"/>
                <a:ea typeface="Arial Bold"/>
                <a:cs typeface="Arial Bold"/>
                <a:sym typeface="Arial Bold"/>
              </a:defRPr>
            </a:lvl1pPr>
            <a:lvl2pPr marL="0" indent="457200" algn="ctr">
              <a:spcBef>
                <a:spcPts val="700"/>
              </a:spcBef>
              <a:buSzTx/>
              <a:buFontTx/>
              <a:buNone/>
              <a:defRPr sz="3200">
                <a:latin typeface="Arial Bold"/>
                <a:ea typeface="Arial Bold"/>
                <a:cs typeface="Arial Bold"/>
                <a:sym typeface="Arial Bold"/>
              </a:defRPr>
            </a:lvl2pPr>
            <a:lvl3pPr marL="0" indent="914400" algn="ctr">
              <a:spcBef>
                <a:spcPts val="700"/>
              </a:spcBef>
              <a:buSzTx/>
              <a:buFontTx/>
              <a:buNone/>
              <a:defRPr sz="3200">
                <a:latin typeface="Arial Bold"/>
                <a:ea typeface="Arial Bold"/>
                <a:cs typeface="Arial Bold"/>
                <a:sym typeface="Arial Bold"/>
              </a:defRPr>
            </a:lvl3pPr>
            <a:lvl4pPr marL="0" indent="1371600" algn="ctr">
              <a:spcBef>
                <a:spcPts val="700"/>
              </a:spcBef>
              <a:buSzTx/>
              <a:buFontTx/>
              <a:buNone/>
              <a:defRPr sz="3200">
                <a:latin typeface="Arial Bold"/>
                <a:ea typeface="Arial Bold"/>
                <a:cs typeface="Arial Bold"/>
                <a:sym typeface="Arial Bold"/>
              </a:defRPr>
            </a:lvl4pPr>
            <a:lvl5pPr marL="0" indent="1828800" algn="ctr">
              <a:spcBef>
                <a:spcPts val="700"/>
              </a:spcBef>
              <a:buSzTx/>
              <a:buFontTx/>
              <a:buNone/>
              <a:defRPr sz="3200">
                <a:latin typeface="Arial Bold"/>
                <a:ea typeface="Arial Bold"/>
                <a:cs typeface="Arial Bold"/>
                <a:sym typeface="Arial Bold"/>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 name="Shape 9"/>
          <p:cNvSpPr>
            <a:spLocks noGrp="1"/>
          </p:cNvSpPr>
          <p:nvPr>
            <p:ph type="sldNum" sz="quarter" idx="2"/>
          </p:nvPr>
        </p:nvSpPr>
        <p:spPr>
          <a:xfrm>
            <a:off x="1" y="6473475"/>
            <a:ext cx="562766" cy="313394"/>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36" name="Shape 36"/>
          <p:cNvSpPr>
            <a:spLocks noGrp="1"/>
          </p:cNvSpPr>
          <p:nvPr>
            <p:ph type="title"/>
          </p:nvPr>
        </p:nvSpPr>
        <p:spPr>
          <a:xfrm>
            <a:off x="457200" y="95778"/>
            <a:ext cx="8229600" cy="1500720"/>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37" name="Shape 37"/>
          <p:cNvSpPr>
            <a:spLocks noGrp="1"/>
          </p:cNvSpPr>
          <p:nvPr>
            <p:ph type="body" idx="1"/>
          </p:nvPr>
        </p:nvSpPr>
        <p:spPr>
          <a:xfrm>
            <a:off x="457200" y="1596497"/>
            <a:ext cx="8229600" cy="5261504"/>
          </a:xfrm>
          <a:prstGeom prst="rect">
            <a:avLst/>
          </a:prstGeom>
        </p:spPr>
        <p:txBody>
          <a:bodyPr/>
          <a:lstStyle>
            <a:lvl1pPr marL="0" indent="0">
              <a:buSzTx/>
              <a:buFontTx/>
              <a:buNone/>
            </a:lvl1pPr>
            <a:lvl2pPr>
              <a:buFontTx/>
            </a:lvl2pPr>
            <a:lvl3pPr>
              <a:buFontTx/>
            </a:lvl3pPr>
            <a:lvl4pPr>
              <a:buFontTx/>
            </a:lvl4pPr>
            <a:lvl5pPr>
              <a:buFontTx/>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39" name="Shape 39"/>
          <p:cNvSpPr>
            <a:spLocks noGrp="1"/>
          </p:cNvSpPr>
          <p:nvPr>
            <p:ph type="title"/>
          </p:nvPr>
        </p:nvSpPr>
        <p:spPr>
          <a:xfrm>
            <a:off x="457200" y="95778"/>
            <a:ext cx="8229600" cy="1500720"/>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40" name="Shape 40"/>
          <p:cNvSpPr>
            <a:spLocks noGrp="1"/>
          </p:cNvSpPr>
          <p:nvPr>
            <p:ph type="body" idx="1"/>
          </p:nvPr>
        </p:nvSpPr>
        <p:spPr>
          <a:xfrm>
            <a:off x="457200" y="1596497"/>
            <a:ext cx="8229600" cy="5261504"/>
          </a:xfrm>
          <a:prstGeom prst="rect">
            <a:avLst/>
          </a:prstGeom>
        </p:spPr>
        <p:txBody>
          <a:bodyPr/>
          <a:lstStyle>
            <a:lvl1pPr marL="0" indent="0">
              <a:buSzTx/>
              <a:buFontTx/>
              <a:buNone/>
            </a:lvl1pPr>
            <a:lvl2pPr>
              <a:buFontTx/>
            </a:lvl2pPr>
            <a:lvl3pPr>
              <a:buFontTx/>
            </a:lvl3pPr>
            <a:lvl4pPr>
              <a:buFontTx/>
            </a:lvl4pPr>
            <a:lvl5pPr>
              <a:buFontTx/>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2" name="Shape 42"/>
          <p:cNvSpPr>
            <a:spLocks noGrp="1"/>
          </p:cNvSpPr>
          <p:nvPr>
            <p:ph type="title"/>
          </p:nvPr>
        </p:nvSpPr>
        <p:spPr>
          <a:xfrm>
            <a:off x="457200" y="448616"/>
            <a:ext cx="8229600" cy="795044"/>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43" name="Shape 43"/>
          <p:cNvSpPr>
            <a:spLocks noGrp="1"/>
          </p:cNvSpPr>
          <p:nvPr>
            <p:ph type="body" idx="1"/>
          </p:nvPr>
        </p:nvSpPr>
        <p:spPr>
          <a:xfrm>
            <a:off x="457200" y="1243659"/>
            <a:ext cx="4040188" cy="931216"/>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cap="none">
                <a:solidFill>
                  <a:srgbClr val="000000"/>
                </a:solidFill>
              </a:defRPr>
            </a:pPr>
            <a:r>
              <a:rPr sz="3200" cap="all">
                <a:solidFill>
                  <a:srgbClr val="1897D3"/>
                </a:solidFill>
              </a:rPr>
              <a:t>Title Text</a:t>
            </a:r>
          </a:p>
        </p:txBody>
      </p:sp>
      <p:sp>
        <p:nvSpPr>
          <p:cNvPr id="12" name="Shape 12"/>
          <p:cNvSpPr>
            <a:spLocks noGrp="1"/>
          </p:cNvSpPr>
          <p:nvPr>
            <p:ph type="sldNum" sz="quarter" idx="2"/>
          </p:nvPr>
        </p:nvSpPr>
        <p:spPr>
          <a:xfrm>
            <a:off x="1" y="6473475"/>
            <a:ext cx="562766" cy="313394"/>
          </a:xfrm>
          <a:prstGeom prst="rect">
            <a:avLst/>
          </a:prstGeom>
        </p:spPr>
        <p:txBody>
          <a:bodyPr/>
          <a:lstStyle/>
          <a:p>
            <a:pPr lvl="0"/>
            <a:fld id="{86CB4B4D-7CA3-9044-876B-883B54F8677D}" type="slidenum">
              <a:t>‹#›</a:t>
            </a:fld>
            <a:endParaRPr/>
          </a:p>
        </p:txBody>
      </p:sp>
      <p:sp>
        <p:nvSpPr>
          <p:cNvPr id="13" name="Shape 13"/>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457200" y="274638"/>
            <a:ext cx="8229600" cy="1325562"/>
          </a:xfrm>
          <a:prstGeom prst="rect">
            <a:avLst/>
          </a:prstGeom>
        </p:spPr>
        <p:txBody>
          <a:bodyPr anchor="t"/>
          <a:lstStyle/>
          <a:p>
            <a:pPr lvl="0">
              <a:defRPr sz="1800" cap="none">
                <a:solidFill>
                  <a:srgbClr val="000000"/>
                </a:solidFill>
              </a:defRPr>
            </a:pPr>
            <a:r>
              <a:rPr sz="3200" cap="all">
                <a:solidFill>
                  <a:srgbClr val="1897D3"/>
                </a:solidFill>
              </a:rPr>
              <a:t>Title Text</a:t>
            </a:r>
          </a:p>
        </p:txBody>
      </p:sp>
      <p:sp>
        <p:nvSpPr>
          <p:cNvPr id="16" name="Shape 16"/>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17" name="Shape 17"/>
          <p:cNvSpPr>
            <a:spLocks noGrp="1"/>
          </p:cNvSpPr>
          <p:nvPr>
            <p:ph type="sldNum" sz="quarter" idx="2"/>
          </p:nvPr>
        </p:nvSpPr>
        <p:spPr>
          <a:xfrm>
            <a:off x="1" y="6473475"/>
            <a:ext cx="562766" cy="313394"/>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9" name="Shape 19"/>
          <p:cNvSpPr/>
          <p:nvPr/>
        </p:nvSpPr>
        <p:spPr>
          <a:xfrm>
            <a:off x="2831893" y="5392094"/>
            <a:ext cx="3480214"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000">
                <a:solidFill>
                  <a:srgbClr val="FFFFFF"/>
                </a:solidFill>
                <a:latin typeface="Arial"/>
                <a:ea typeface="Arial"/>
                <a:cs typeface="Arial"/>
                <a:sym typeface="Arial"/>
              </a:defRPr>
            </a:lvl1pPr>
          </a:lstStyle>
          <a:p>
            <a:pPr lvl="0">
              <a:defRPr sz="1800">
                <a:solidFill>
                  <a:srgbClr val="000000"/>
                </a:solidFill>
              </a:defRPr>
            </a:pPr>
            <a:r>
              <a:rPr sz="2000">
                <a:solidFill>
                  <a:srgbClr val="FFFFFF"/>
                </a:solidFill>
              </a:rPr>
              <a:t>www.unhabitat.org</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21" name="Shape 21"/>
          <p:cNvSpPr>
            <a:spLocks noGrp="1"/>
          </p:cNvSpPr>
          <p:nvPr>
            <p:ph type="title"/>
          </p:nvPr>
        </p:nvSpPr>
        <p:spPr>
          <a:xfrm>
            <a:off x="457200" y="95778"/>
            <a:ext cx="8229600" cy="1500720"/>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22" name="Shape 22"/>
          <p:cNvSpPr>
            <a:spLocks noGrp="1"/>
          </p:cNvSpPr>
          <p:nvPr>
            <p:ph type="body" idx="1"/>
          </p:nvPr>
        </p:nvSpPr>
        <p:spPr>
          <a:xfrm>
            <a:off x="457200" y="1596497"/>
            <a:ext cx="8229600" cy="5261504"/>
          </a:xfrm>
          <a:prstGeom prst="rect">
            <a:avLst/>
          </a:prstGeom>
        </p:spPr>
        <p:txBody>
          <a:bodyPr/>
          <a:lstStyle>
            <a:lvl1pPr marL="0" indent="0">
              <a:buSzTx/>
              <a:buFontTx/>
              <a:buNone/>
            </a:lvl1pPr>
            <a:lvl2pPr>
              <a:buFontTx/>
            </a:lvl2pPr>
            <a:lvl3pPr>
              <a:buFontTx/>
            </a:lvl3pPr>
            <a:lvl4pPr>
              <a:buFontTx/>
            </a:lvl4pPr>
            <a:lvl5pPr>
              <a:buFontTx/>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24" name="Shape 24"/>
          <p:cNvSpPr>
            <a:spLocks noGrp="1"/>
          </p:cNvSpPr>
          <p:nvPr>
            <p:ph type="title"/>
          </p:nvPr>
        </p:nvSpPr>
        <p:spPr>
          <a:xfrm>
            <a:off x="457200" y="95778"/>
            <a:ext cx="8229600" cy="1500720"/>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25" name="Shape 25"/>
          <p:cNvSpPr>
            <a:spLocks noGrp="1"/>
          </p:cNvSpPr>
          <p:nvPr>
            <p:ph type="body" idx="1"/>
          </p:nvPr>
        </p:nvSpPr>
        <p:spPr>
          <a:xfrm>
            <a:off x="457200" y="1596497"/>
            <a:ext cx="8229600" cy="5261504"/>
          </a:xfrm>
          <a:prstGeom prst="rect">
            <a:avLst/>
          </a:prstGeom>
        </p:spPr>
        <p:txBody>
          <a:bodyPr/>
          <a:lstStyle>
            <a:lvl1pPr marL="0" indent="0">
              <a:buSzTx/>
              <a:buFontTx/>
              <a:buNone/>
            </a:lvl1pPr>
            <a:lvl2pPr>
              <a:buFontTx/>
            </a:lvl2pPr>
            <a:lvl3pPr>
              <a:buFontTx/>
            </a:lvl3pPr>
            <a:lvl4pPr>
              <a:buFontTx/>
            </a:lvl4pPr>
            <a:lvl5pPr>
              <a:buFontTx/>
            </a:lvl5p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7" name="Shape 27"/>
          <p:cNvSpPr>
            <a:spLocks noGrp="1"/>
          </p:cNvSpPr>
          <p:nvPr>
            <p:ph type="title"/>
          </p:nvPr>
        </p:nvSpPr>
        <p:spPr>
          <a:xfrm>
            <a:off x="457200" y="92076"/>
            <a:ext cx="8229600" cy="1508124"/>
          </a:xfrm>
          <a:prstGeom prst="rect">
            <a:avLst/>
          </a:prstGeom>
        </p:spPr>
        <p:txBody>
          <a:bodyPr anchor="ctr"/>
          <a:lstStyle/>
          <a:p>
            <a:pPr lvl="0">
              <a:defRPr sz="1800" cap="none">
                <a:solidFill>
                  <a:srgbClr val="000000"/>
                </a:solidFill>
              </a:defRPr>
            </a:pPr>
            <a:r>
              <a:rPr sz="3200" cap="all">
                <a:solidFill>
                  <a:srgbClr val="1897D3"/>
                </a:solidFill>
              </a:rPr>
              <a:t>Title Text</a:t>
            </a:r>
          </a:p>
        </p:txBody>
      </p:sp>
      <p:sp>
        <p:nvSpPr>
          <p:cNvPr id="28" name="Shape 28"/>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Shape 30"/>
          <p:cNvSpPr>
            <a:spLocks noGrp="1"/>
          </p:cNvSpPr>
          <p:nvPr>
            <p:ph type="title"/>
          </p:nvPr>
        </p:nvSpPr>
        <p:spPr>
          <a:xfrm>
            <a:off x="2801566" y="1380133"/>
            <a:ext cx="6068100" cy="3076576"/>
          </a:xfrm>
          <a:prstGeom prst="rect">
            <a:avLst/>
          </a:prstGeom>
        </p:spPr>
        <p:txBody>
          <a:bodyPr/>
          <a:lstStyle>
            <a:lvl1pPr>
              <a:defRPr>
                <a:solidFill>
                  <a:srgbClr val="FFFFFF"/>
                </a:solidFill>
                <a:latin typeface="Arial"/>
                <a:ea typeface="Arial"/>
                <a:cs typeface="Arial"/>
                <a:sym typeface="Arial"/>
              </a:defRPr>
            </a:lvl1pPr>
          </a:lstStyle>
          <a:p>
            <a:pPr lvl="0">
              <a:defRPr sz="1800" cap="none">
                <a:solidFill>
                  <a:srgbClr val="000000"/>
                </a:solidFill>
              </a:defRPr>
            </a:pPr>
            <a:r>
              <a:rPr sz="3200" cap="all">
                <a:solidFill>
                  <a:srgbClr val="FFFFFF"/>
                </a:solidFill>
              </a:rPr>
              <a:t>Title Text</a:t>
            </a:r>
          </a:p>
        </p:txBody>
      </p:sp>
      <p:sp>
        <p:nvSpPr>
          <p:cNvPr id="31" name="Shape 31"/>
          <p:cNvSpPr>
            <a:spLocks noGrp="1"/>
          </p:cNvSpPr>
          <p:nvPr>
            <p:ph type="body" idx="1"/>
          </p:nvPr>
        </p:nvSpPr>
        <p:spPr>
          <a:xfrm>
            <a:off x="2801565" y="4694446"/>
            <a:ext cx="6068100" cy="2163554"/>
          </a:xfrm>
          <a:prstGeom prst="rect">
            <a:avLst/>
          </a:prstGeom>
        </p:spPr>
        <p:txBody>
          <a:bodyPr/>
          <a:lstStyle>
            <a:lvl1pPr marL="0" indent="0">
              <a:spcBef>
                <a:spcPts val="500"/>
              </a:spcBef>
              <a:buSzTx/>
              <a:buFontTx/>
              <a:buNone/>
              <a:defRPr sz="2400">
                <a:solidFill>
                  <a:srgbClr val="FFFFFF"/>
                </a:solidFill>
                <a:latin typeface="Gill Sans"/>
                <a:ea typeface="Gill Sans"/>
                <a:cs typeface="Gill Sans"/>
                <a:sym typeface="Gill Sans"/>
              </a:defRPr>
            </a:lvl1pPr>
            <a:lvl2pPr marL="0" indent="457200">
              <a:spcBef>
                <a:spcPts val="500"/>
              </a:spcBef>
              <a:buSzTx/>
              <a:buFontTx/>
              <a:buNone/>
              <a:defRPr sz="2400">
                <a:solidFill>
                  <a:srgbClr val="FFFFFF"/>
                </a:solidFill>
                <a:latin typeface="Gill Sans"/>
                <a:ea typeface="Gill Sans"/>
                <a:cs typeface="Gill Sans"/>
                <a:sym typeface="Gill Sans"/>
              </a:defRPr>
            </a:lvl2pPr>
            <a:lvl3pPr marL="0" indent="914400">
              <a:spcBef>
                <a:spcPts val="500"/>
              </a:spcBef>
              <a:buSzTx/>
              <a:buFontTx/>
              <a:buNone/>
              <a:defRPr sz="2400">
                <a:solidFill>
                  <a:srgbClr val="FFFFFF"/>
                </a:solidFill>
                <a:latin typeface="Gill Sans"/>
                <a:ea typeface="Gill Sans"/>
                <a:cs typeface="Gill Sans"/>
                <a:sym typeface="Gill Sans"/>
              </a:defRPr>
            </a:lvl3pPr>
            <a:lvl4pPr marL="0" indent="1371600">
              <a:spcBef>
                <a:spcPts val="500"/>
              </a:spcBef>
              <a:buSzTx/>
              <a:buFontTx/>
              <a:buNone/>
              <a:defRPr sz="2400">
                <a:solidFill>
                  <a:srgbClr val="FFFFFF"/>
                </a:solidFill>
                <a:latin typeface="Gill Sans"/>
                <a:ea typeface="Gill Sans"/>
                <a:cs typeface="Gill Sans"/>
                <a:sym typeface="Gill Sans"/>
              </a:defRPr>
            </a:lvl4pPr>
            <a:lvl5pPr marL="0" indent="1828800">
              <a:spcBef>
                <a:spcPts val="500"/>
              </a:spcBef>
              <a:buSzTx/>
              <a:buFontTx/>
              <a:buNone/>
              <a:defRPr sz="2400">
                <a:solidFill>
                  <a:srgbClr val="FFFFFF"/>
                </a:solidFill>
                <a:latin typeface="Gill Sans"/>
                <a:ea typeface="Gill Sans"/>
                <a:cs typeface="Gill Sans"/>
                <a:sym typeface="Gill Sans"/>
              </a:defRPr>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3" name="Shape 33"/>
          <p:cNvSpPr>
            <a:spLocks noGrp="1"/>
          </p:cNvSpPr>
          <p:nvPr>
            <p:ph type="title"/>
          </p:nvPr>
        </p:nvSpPr>
        <p:spPr>
          <a:xfrm>
            <a:off x="457200" y="92076"/>
            <a:ext cx="8229600" cy="1508124"/>
          </a:xfrm>
          <a:prstGeom prst="rect">
            <a:avLst/>
          </a:prstGeom>
        </p:spPr>
        <p:txBody>
          <a:bodyPr anchor="ctr"/>
          <a:lstStyle/>
          <a:p>
            <a:pPr lvl="0">
              <a:defRPr sz="1800" cap="none">
                <a:solidFill>
                  <a:srgbClr val="000000"/>
                </a:solidFill>
              </a:defRPr>
            </a:pPr>
            <a:r>
              <a:rPr sz="3200" cap="all">
                <a:solidFill>
                  <a:srgbClr val="1897D3"/>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0"/>
            <a:ext cx="8229600" cy="1364403"/>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cap="none">
                <a:solidFill>
                  <a:srgbClr val="000000"/>
                </a:solidFill>
              </a:defRPr>
            </a:pPr>
            <a:r>
              <a:rPr lang="en-US" sz="3200" cap="all" dirty="0" smtClean="0">
                <a:solidFill>
                  <a:srgbClr val="1897D3"/>
                </a:solidFill>
              </a:rPr>
              <a:t>Title Text</a:t>
            </a:r>
            <a:endParaRPr lang="en-US" sz="3200" cap="all" dirty="0">
              <a:solidFill>
                <a:srgbClr val="1897D3"/>
              </a:solidFill>
            </a:endParaRPr>
          </a:p>
        </p:txBody>
      </p:sp>
      <p:sp>
        <p:nvSpPr>
          <p:cNvPr id="4" name="Shape 4"/>
          <p:cNvSpPr/>
          <p:nvPr/>
        </p:nvSpPr>
        <p:spPr>
          <a:xfrm>
            <a:off x="-1" y="1417638"/>
            <a:ext cx="9144001" cy="1588"/>
          </a:xfrm>
          <a:prstGeom prst="line">
            <a:avLst/>
          </a:prstGeom>
          <a:ln w="25400">
            <a:solidFill/>
          </a:ln>
        </p:spPr>
        <p:txBody>
          <a:bodyPr lIns="0" tIns="0" rIns="0" bIns="0"/>
          <a:lstStyle/>
          <a:p>
            <a:pPr lvl="0" defTabSz="457200">
              <a:defRPr sz="1200">
                <a:latin typeface="+mn-lt"/>
                <a:ea typeface="+mn-ea"/>
                <a:cs typeface="+mn-cs"/>
                <a:sym typeface="Helvetica"/>
              </a:defRPr>
            </a:pPr>
            <a:endParaRP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hf hdr="0" ftr="0" dt="0"/>
  <p:txStyles>
    <p:titleStyle>
      <a:lvl1pPr defTabSz="457200">
        <a:defRPr sz="3600" cap="none">
          <a:solidFill>
            <a:srgbClr val="1897D3"/>
          </a:solidFill>
          <a:latin typeface="Memphis Bold"/>
          <a:ea typeface="Arial Bold"/>
          <a:cs typeface="Memphis Bold"/>
          <a:sym typeface="Arial Bold"/>
        </a:defRPr>
      </a:lvl1pPr>
      <a:lvl2pPr defTabSz="457200">
        <a:defRPr sz="3200" cap="all">
          <a:solidFill>
            <a:srgbClr val="1897D3"/>
          </a:solidFill>
          <a:latin typeface="Arial Bold"/>
          <a:ea typeface="Arial Bold"/>
          <a:cs typeface="Arial Bold"/>
          <a:sym typeface="Arial Bold"/>
        </a:defRPr>
      </a:lvl2pPr>
      <a:lvl3pPr defTabSz="457200">
        <a:defRPr sz="3200" cap="all">
          <a:solidFill>
            <a:srgbClr val="1897D3"/>
          </a:solidFill>
          <a:latin typeface="Arial Bold"/>
          <a:ea typeface="Arial Bold"/>
          <a:cs typeface="Arial Bold"/>
          <a:sym typeface="Arial Bold"/>
        </a:defRPr>
      </a:lvl3pPr>
      <a:lvl4pPr defTabSz="457200">
        <a:defRPr sz="3200" cap="all">
          <a:solidFill>
            <a:srgbClr val="1897D3"/>
          </a:solidFill>
          <a:latin typeface="Arial Bold"/>
          <a:ea typeface="Arial Bold"/>
          <a:cs typeface="Arial Bold"/>
          <a:sym typeface="Arial Bold"/>
        </a:defRPr>
      </a:lvl4pPr>
      <a:lvl5pPr defTabSz="457200">
        <a:defRPr sz="3200" cap="all">
          <a:solidFill>
            <a:srgbClr val="1897D3"/>
          </a:solidFill>
          <a:latin typeface="Arial Bold"/>
          <a:ea typeface="Arial Bold"/>
          <a:cs typeface="Arial Bold"/>
          <a:sym typeface="Arial Bold"/>
        </a:defRPr>
      </a:lvl5pPr>
      <a:lvl6pPr defTabSz="457200">
        <a:defRPr sz="3200" cap="all">
          <a:solidFill>
            <a:srgbClr val="1897D3"/>
          </a:solidFill>
          <a:latin typeface="Arial Bold"/>
          <a:ea typeface="Arial Bold"/>
          <a:cs typeface="Arial Bold"/>
          <a:sym typeface="Arial Bold"/>
        </a:defRPr>
      </a:lvl6pPr>
      <a:lvl7pPr defTabSz="457200">
        <a:defRPr sz="3200" cap="all">
          <a:solidFill>
            <a:srgbClr val="1897D3"/>
          </a:solidFill>
          <a:latin typeface="Arial Bold"/>
          <a:ea typeface="Arial Bold"/>
          <a:cs typeface="Arial Bold"/>
          <a:sym typeface="Arial Bold"/>
        </a:defRPr>
      </a:lvl7pPr>
      <a:lvl8pPr defTabSz="457200">
        <a:defRPr sz="3200" cap="all">
          <a:solidFill>
            <a:srgbClr val="1897D3"/>
          </a:solidFill>
          <a:latin typeface="Arial Bold"/>
          <a:ea typeface="Arial Bold"/>
          <a:cs typeface="Arial Bold"/>
          <a:sym typeface="Arial Bold"/>
        </a:defRPr>
      </a:lvl8pPr>
      <a:lvl9pPr defTabSz="457200">
        <a:defRPr sz="3200" cap="all">
          <a:solidFill>
            <a:srgbClr val="1897D3"/>
          </a:solidFill>
          <a:latin typeface="Arial Bold"/>
          <a:ea typeface="Arial Bold"/>
          <a:cs typeface="Arial Bold"/>
          <a:sym typeface="Arial Bold"/>
        </a:defRPr>
      </a:lvl9pPr>
    </p:titleStyle>
    <p:bodyStyle>
      <a:lvl1pPr marL="342900" indent="-342900" defTabSz="457200">
        <a:spcBef>
          <a:spcPts val="400"/>
        </a:spcBef>
        <a:spcAft>
          <a:spcPts val="1200"/>
        </a:spcAft>
        <a:buSzPct val="100000"/>
        <a:buFont typeface="Arial"/>
        <a:buChar char="•"/>
        <a:defRPr sz="2000">
          <a:latin typeface="Myriad Pro"/>
          <a:ea typeface="Verdana"/>
          <a:cs typeface="Myriad Pro"/>
          <a:sym typeface="Verdana"/>
        </a:defRPr>
      </a:lvl1pPr>
      <a:lvl2pPr marL="625475" indent="-266700" defTabSz="457200">
        <a:spcBef>
          <a:spcPts val="400"/>
        </a:spcBef>
        <a:spcAft>
          <a:spcPts val="1200"/>
        </a:spcAft>
        <a:buSzPct val="100000"/>
        <a:buFont typeface="Arial"/>
        <a:buChar char="–"/>
        <a:defRPr sz="2000">
          <a:latin typeface="Myriad Pro"/>
          <a:ea typeface="Verdana"/>
          <a:cs typeface="Myriad Pro"/>
          <a:sym typeface="Verdana"/>
        </a:defRPr>
      </a:lvl2pPr>
      <a:lvl3pPr marL="1143000" indent="-228600" defTabSz="457200">
        <a:spcBef>
          <a:spcPts val="400"/>
        </a:spcBef>
        <a:spcAft>
          <a:spcPts val="1200"/>
        </a:spcAft>
        <a:buSzPct val="100000"/>
        <a:buFont typeface="Arial"/>
        <a:buChar char="•"/>
        <a:defRPr sz="2000">
          <a:latin typeface="Myriad Pro"/>
          <a:ea typeface="Verdana"/>
          <a:cs typeface="Myriad Pro"/>
          <a:sym typeface="Verdana"/>
        </a:defRPr>
      </a:lvl3pPr>
      <a:lvl4pPr marL="1600200" indent="-228600" defTabSz="457200">
        <a:spcBef>
          <a:spcPts val="400"/>
        </a:spcBef>
        <a:spcAft>
          <a:spcPts val="1200"/>
        </a:spcAft>
        <a:buSzPct val="100000"/>
        <a:buFont typeface="Arial"/>
        <a:buChar char="–"/>
        <a:defRPr sz="2000">
          <a:latin typeface="Myriad Pro"/>
          <a:ea typeface="Verdana"/>
          <a:cs typeface="Myriad Pro"/>
          <a:sym typeface="Verdana"/>
        </a:defRPr>
      </a:lvl4pPr>
      <a:lvl5pPr marL="2057400" indent="-228600" defTabSz="457200">
        <a:spcBef>
          <a:spcPts val="400"/>
        </a:spcBef>
        <a:spcAft>
          <a:spcPts val="1200"/>
        </a:spcAft>
        <a:buSzPct val="100000"/>
        <a:buFont typeface="Arial"/>
        <a:buChar char="»"/>
        <a:defRPr sz="2000">
          <a:latin typeface="Myriad Pro"/>
          <a:ea typeface="Verdana"/>
          <a:cs typeface="Myriad Pro"/>
          <a:sym typeface="Verdana"/>
        </a:defRPr>
      </a:lvl5pPr>
      <a:lvl6pPr marL="2491739" indent="-205739" defTabSz="457200">
        <a:spcBef>
          <a:spcPts val="400"/>
        </a:spcBef>
        <a:buSzPct val="100000"/>
        <a:buFont typeface="Arial"/>
        <a:buChar char="•"/>
        <a:defRPr>
          <a:latin typeface="Verdana"/>
          <a:ea typeface="Verdana"/>
          <a:cs typeface="Verdana"/>
          <a:sym typeface="Verdana"/>
        </a:defRPr>
      </a:lvl6pPr>
      <a:lvl7pPr marL="2948939" indent="-205739" defTabSz="457200">
        <a:spcBef>
          <a:spcPts val="400"/>
        </a:spcBef>
        <a:buSzPct val="100000"/>
        <a:buFont typeface="Arial"/>
        <a:buChar char="•"/>
        <a:defRPr>
          <a:latin typeface="Verdana"/>
          <a:ea typeface="Verdana"/>
          <a:cs typeface="Verdana"/>
          <a:sym typeface="Verdana"/>
        </a:defRPr>
      </a:lvl7pPr>
      <a:lvl8pPr marL="3406140" indent="-205740" defTabSz="457200">
        <a:spcBef>
          <a:spcPts val="400"/>
        </a:spcBef>
        <a:buSzPct val="100000"/>
        <a:buFont typeface="Arial"/>
        <a:buChar char="•"/>
        <a:defRPr>
          <a:latin typeface="Verdana"/>
          <a:ea typeface="Verdana"/>
          <a:cs typeface="Verdana"/>
          <a:sym typeface="Verdana"/>
        </a:defRPr>
      </a:lvl8pPr>
      <a:lvl9pPr marL="3863340" indent="-205740" defTabSz="457200">
        <a:spcBef>
          <a:spcPts val="400"/>
        </a:spcBef>
        <a:buSzPct val="100000"/>
        <a:buFont typeface="Arial"/>
        <a:buChar char="•"/>
        <a:defRPr>
          <a:latin typeface="Verdana"/>
          <a:ea typeface="Verdana"/>
          <a:cs typeface="Verdana"/>
          <a:sym typeface="Verdana"/>
        </a:defRPr>
      </a:lvl9pPr>
    </p:bodyStyle>
    <p:otherStyle>
      <a:lvl1pPr algn="r" defTabSz="457200">
        <a:defRPr sz="1600">
          <a:solidFill>
            <a:schemeClr val="tx1"/>
          </a:solidFill>
          <a:latin typeface="+mn-lt"/>
          <a:ea typeface="+mn-ea"/>
          <a:cs typeface="+mn-cs"/>
          <a:sym typeface="Arial Bold"/>
        </a:defRPr>
      </a:lvl1pPr>
      <a:lvl2pPr indent="457200" algn="r" defTabSz="457200">
        <a:defRPr sz="1600">
          <a:solidFill>
            <a:schemeClr val="tx1"/>
          </a:solidFill>
          <a:latin typeface="+mn-lt"/>
          <a:ea typeface="+mn-ea"/>
          <a:cs typeface="+mn-cs"/>
          <a:sym typeface="Arial Bold"/>
        </a:defRPr>
      </a:lvl2pPr>
      <a:lvl3pPr indent="914400" algn="r" defTabSz="457200">
        <a:defRPr sz="1600">
          <a:solidFill>
            <a:schemeClr val="tx1"/>
          </a:solidFill>
          <a:latin typeface="+mn-lt"/>
          <a:ea typeface="+mn-ea"/>
          <a:cs typeface="+mn-cs"/>
          <a:sym typeface="Arial Bold"/>
        </a:defRPr>
      </a:lvl3pPr>
      <a:lvl4pPr indent="1371600" algn="r" defTabSz="457200">
        <a:defRPr sz="1600">
          <a:solidFill>
            <a:schemeClr val="tx1"/>
          </a:solidFill>
          <a:latin typeface="+mn-lt"/>
          <a:ea typeface="+mn-ea"/>
          <a:cs typeface="+mn-cs"/>
          <a:sym typeface="Arial Bold"/>
        </a:defRPr>
      </a:lvl4pPr>
      <a:lvl5pPr indent="1828800" algn="r" defTabSz="457200">
        <a:defRPr sz="1600">
          <a:solidFill>
            <a:schemeClr val="tx1"/>
          </a:solidFill>
          <a:latin typeface="+mn-lt"/>
          <a:ea typeface="+mn-ea"/>
          <a:cs typeface="+mn-cs"/>
          <a:sym typeface="Arial Bold"/>
        </a:defRPr>
      </a:lvl5pPr>
      <a:lvl6pPr indent="2286000" algn="r" defTabSz="457200">
        <a:defRPr sz="1600">
          <a:solidFill>
            <a:schemeClr val="tx1"/>
          </a:solidFill>
          <a:latin typeface="+mn-lt"/>
          <a:ea typeface="+mn-ea"/>
          <a:cs typeface="+mn-cs"/>
          <a:sym typeface="Arial Bold"/>
        </a:defRPr>
      </a:lvl6pPr>
      <a:lvl7pPr indent="2743200" algn="r" defTabSz="457200">
        <a:defRPr sz="1600">
          <a:solidFill>
            <a:schemeClr val="tx1"/>
          </a:solidFill>
          <a:latin typeface="+mn-lt"/>
          <a:ea typeface="+mn-ea"/>
          <a:cs typeface="+mn-cs"/>
          <a:sym typeface="Arial Bold"/>
        </a:defRPr>
      </a:lvl7pPr>
      <a:lvl8pPr indent="3200400" algn="r" defTabSz="457200">
        <a:defRPr sz="1600">
          <a:solidFill>
            <a:schemeClr val="tx1"/>
          </a:solidFill>
          <a:latin typeface="+mn-lt"/>
          <a:ea typeface="+mn-ea"/>
          <a:cs typeface="+mn-cs"/>
          <a:sym typeface="Arial Bold"/>
        </a:defRPr>
      </a:lvl8pPr>
      <a:lvl9pPr indent="3657600" algn="r" defTabSz="457200">
        <a:defRPr sz="1600">
          <a:solidFill>
            <a:schemeClr val="tx1"/>
          </a:solidFill>
          <a:latin typeface="+mn-lt"/>
          <a:ea typeface="+mn-ea"/>
          <a:cs typeface="+mn-cs"/>
          <a:sym typeface="Arial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1219200"/>
            <a:ext cx="9144000" cy="381000"/>
          </a:xfrm>
          <a:prstGeom prst="rect">
            <a:avLst/>
          </a:prstGeom>
          <a:solidFill>
            <a:schemeClr val="bg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7" name="image4.png"/>
          <p:cNvPicPr/>
          <p:nvPr/>
        </p:nvPicPr>
        <p:blipFill>
          <a:blip r:embed="rId2">
            <a:extLst/>
          </a:blip>
          <a:stretch>
            <a:fillRect/>
          </a:stretch>
        </p:blipFill>
        <p:spPr>
          <a:xfrm>
            <a:off x="2057400" y="0"/>
            <a:ext cx="5145826" cy="686226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57200" y="287185"/>
            <a:ext cx="8229600" cy="855815"/>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A system for the </a:t>
            </a:r>
            <a:r>
              <a:rPr lang="en-GB" sz="3500" dirty="0" smtClean="0">
                <a:solidFill>
                  <a:srgbClr val="59103B"/>
                </a:solidFill>
              </a:rPr>
              <a:t>R</a:t>
            </a:r>
            <a:r>
              <a:rPr sz="3500" dirty="0" smtClean="0">
                <a:solidFill>
                  <a:srgbClr val="59103B"/>
                </a:solidFill>
              </a:rPr>
              <a:t>elatively </a:t>
            </a:r>
            <a:r>
              <a:rPr lang="en-GB" sz="3500" dirty="0" smtClean="0">
                <a:solidFill>
                  <a:srgbClr val="59103B"/>
                </a:solidFill>
              </a:rPr>
              <a:t>W</a:t>
            </a:r>
            <a:r>
              <a:rPr sz="3500" dirty="0" smtClean="0">
                <a:solidFill>
                  <a:srgbClr val="59103B"/>
                </a:solidFill>
              </a:rPr>
              <a:t>ealthy</a:t>
            </a:r>
            <a:endParaRPr sz="3500" dirty="0">
              <a:solidFill>
                <a:srgbClr val="59103B"/>
              </a:solidFill>
            </a:endParaRPr>
          </a:p>
        </p:txBody>
      </p:sp>
      <p:sp>
        <p:nvSpPr>
          <p:cNvPr id="83" name="Shape 83"/>
          <p:cNvSpPr>
            <a:spLocks noGrp="1"/>
          </p:cNvSpPr>
          <p:nvPr>
            <p:ph type="body" idx="1"/>
          </p:nvPr>
        </p:nvSpPr>
        <p:spPr>
          <a:xfrm>
            <a:off x="457200" y="1600200"/>
            <a:ext cx="8229600" cy="4525963"/>
          </a:xfrm>
          <a:prstGeom prst="rect">
            <a:avLst/>
          </a:prstGeom>
        </p:spPr>
        <p:txBody>
          <a:bodyPr/>
          <a:lstStyle/>
          <a:p>
            <a:pPr marL="266700" lvl="0" indent="-266700">
              <a:spcAft>
                <a:spcPts val="0"/>
              </a:spcAft>
            </a:pPr>
            <a:r>
              <a:rPr dirty="0"/>
              <a:t>The most common and, in principle, useful form of housing finance is the mortgage loan</a:t>
            </a:r>
          </a:p>
          <a:p>
            <a:pPr lvl="0">
              <a:buSzTx/>
              <a:buNone/>
            </a:pPr>
            <a:r>
              <a:rPr dirty="0"/>
              <a:t> </a:t>
            </a:r>
          </a:p>
        </p:txBody>
      </p:sp>
      <p:sp>
        <p:nvSpPr>
          <p:cNvPr id="6"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10</a:t>
            </a:fld>
            <a:endParaRPr lang="en-GB" sz="1200" b="0" dirty="0">
              <a:latin typeface="Myriad Pro"/>
              <a:cs typeface="Myriad Pro"/>
            </a:endParaRPr>
          </a:p>
        </p:txBody>
      </p:sp>
      <p:sp>
        <p:nvSpPr>
          <p:cNvPr id="8" name="Rectangle 7"/>
          <p:cNvSpPr>
            <a:spLocks noChangeArrowheads="1"/>
          </p:cNvSpPr>
          <p:nvPr/>
        </p:nvSpPr>
        <p:spPr bwMode="auto">
          <a:xfrm>
            <a:off x="6918325" y="3613150"/>
            <a:ext cx="1306195" cy="1329690"/>
          </a:xfrm>
          <a:prstGeom prst="rect">
            <a:avLst/>
          </a:prstGeom>
          <a:solidFill>
            <a:srgbClr val="510E36"/>
          </a:solidFill>
          <a:ln w="9525">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000" dirty="0">
                <a:solidFill>
                  <a:schemeClr val="bg1"/>
                </a:solidFill>
                <a:effectLst/>
                <a:latin typeface="Calibri"/>
                <a:ea typeface="ＭＳ 明朝"/>
                <a:cs typeface="Times New Roman"/>
              </a:rPr>
              <a:t> </a:t>
            </a:r>
            <a:r>
              <a:rPr lang="en-GB" sz="2000" dirty="0" smtClean="0">
                <a:solidFill>
                  <a:schemeClr val="bg1"/>
                </a:solidFill>
                <a:effectLst/>
                <a:latin typeface="Calibri"/>
                <a:ea typeface="ＭＳ 明朝"/>
                <a:cs typeface="Times New Roman"/>
              </a:rPr>
              <a:t>Financial </a:t>
            </a:r>
            <a:r>
              <a:rPr lang="en-GB" sz="2000" dirty="0">
                <a:solidFill>
                  <a:schemeClr val="bg1"/>
                </a:solidFill>
                <a:effectLst/>
                <a:latin typeface="Calibri"/>
                <a:ea typeface="ＭＳ 明朝"/>
                <a:cs typeface="Times New Roman"/>
              </a:rPr>
              <a:t>institution</a:t>
            </a:r>
            <a:endParaRPr lang="en-US" sz="1100" dirty="0">
              <a:solidFill>
                <a:schemeClr val="bg1"/>
              </a:solidFill>
              <a:effectLst/>
              <a:latin typeface="Calibri"/>
              <a:ea typeface="ＭＳ 明朝"/>
              <a:cs typeface="Times New Roman"/>
            </a:endParaRPr>
          </a:p>
        </p:txBody>
      </p:sp>
      <p:sp>
        <p:nvSpPr>
          <p:cNvPr id="9" name="Rectangle 8"/>
          <p:cNvSpPr>
            <a:spLocks noChangeArrowheads="1"/>
          </p:cNvSpPr>
          <p:nvPr/>
        </p:nvSpPr>
        <p:spPr bwMode="auto">
          <a:xfrm>
            <a:off x="919480" y="3613150"/>
            <a:ext cx="1284605" cy="1329690"/>
          </a:xfrm>
          <a:prstGeom prst="rect">
            <a:avLst/>
          </a:prstGeom>
          <a:solidFill>
            <a:srgbClr val="510E36"/>
          </a:solidFill>
          <a:ln w="9525">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400"/>
              </a:spcAft>
            </a:pPr>
            <a:r>
              <a:rPr lang="en-GB" sz="2000" dirty="0">
                <a:solidFill>
                  <a:schemeClr val="bg1"/>
                </a:solidFill>
                <a:effectLst/>
                <a:latin typeface="Calibri"/>
                <a:ea typeface="ＭＳ 明朝"/>
                <a:cs typeface="Times New Roman"/>
              </a:rPr>
              <a:t> </a:t>
            </a:r>
            <a:r>
              <a:rPr lang="en-GB" sz="2000" dirty="0" smtClean="0">
                <a:solidFill>
                  <a:schemeClr val="bg1"/>
                </a:solidFill>
                <a:effectLst/>
                <a:latin typeface="Calibri"/>
                <a:ea typeface="ＭＳ 明朝"/>
                <a:cs typeface="Times New Roman"/>
              </a:rPr>
              <a:t>Borrower</a:t>
            </a:r>
            <a:endParaRPr lang="en-US" sz="1100" dirty="0">
              <a:solidFill>
                <a:schemeClr val="bg1"/>
              </a:solidFill>
              <a:effectLst/>
              <a:latin typeface="Calibri"/>
              <a:ea typeface="ＭＳ 明朝"/>
              <a:cs typeface="Times New Roman"/>
            </a:endParaRPr>
          </a:p>
        </p:txBody>
      </p:sp>
      <p:cxnSp>
        <p:nvCxnSpPr>
          <p:cNvPr id="10" name="AutoShape 5"/>
          <p:cNvCxnSpPr>
            <a:cxnSpLocks noChangeShapeType="1"/>
          </p:cNvCxnSpPr>
          <p:nvPr/>
        </p:nvCxnSpPr>
        <p:spPr bwMode="auto">
          <a:xfrm>
            <a:off x="5516245" y="3731895"/>
            <a:ext cx="134175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6"/>
          <p:cNvCxnSpPr>
            <a:cxnSpLocks noChangeShapeType="1"/>
          </p:cNvCxnSpPr>
          <p:nvPr/>
        </p:nvCxnSpPr>
        <p:spPr bwMode="auto">
          <a:xfrm>
            <a:off x="2362200" y="3731895"/>
            <a:ext cx="134175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7"/>
          <p:cNvCxnSpPr>
            <a:cxnSpLocks noChangeShapeType="1"/>
          </p:cNvCxnSpPr>
          <p:nvPr/>
        </p:nvCxnSpPr>
        <p:spPr bwMode="auto">
          <a:xfrm>
            <a:off x="6090285" y="4572000"/>
            <a:ext cx="726440"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8"/>
          <p:cNvCxnSpPr>
            <a:cxnSpLocks noChangeShapeType="1"/>
          </p:cNvCxnSpPr>
          <p:nvPr/>
        </p:nvCxnSpPr>
        <p:spPr bwMode="auto">
          <a:xfrm>
            <a:off x="2332355" y="4572000"/>
            <a:ext cx="66738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0"/>
          <p:cNvCxnSpPr>
            <a:cxnSpLocks noChangeShapeType="1"/>
          </p:cNvCxnSpPr>
          <p:nvPr/>
        </p:nvCxnSpPr>
        <p:spPr bwMode="auto">
          <a:xfrm flipV="1">
            <a:off x="1633855" y="4942840"/>
            <a:ext cx="0" cy="61976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11"/>
          <p:cNvCxnSpPr>
            <a:cxnSpLocks noChangeShapeType="1"/>
          </p:cNvCxnSpPr>
          <p:nvPr/>
        </p:nvCxnSpPr>
        <p:spPr bwMode="auto">
          <a:xfrm flipH="1">
            <a:off x="5867400" y="5562600"/>
            <a:ext cx="131254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p:cNvCxnSpPr>
          <p:nvPr/>
        </p:nvCxnSpPr>
        <p:spPr bwMode="auto">
          <a:xfrm>
            <a:off x="7179945" y="4942840"/>
            <a:ext cx="0" cy="61976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7" name="AutoShape 13"/>
          <p:cNvCxnSpPr>
            <a:cxnSpLocks noChangeShapeType="1"/>
          </p:cNvCxnSpPr>
          <p:nvPr/>
        </p:nvCxnSpPr>
        <p:spPr bwMode="auto">
          <a:xfrm>
            <a:off x="1633855" y="5562600"/>
            <a:ext cx="1591310"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8" name="Text Box 14"/>
          <p:cNvSpPr txBox="1">
            <a:spLocks noChangeArrowheads="1"/>
          </p:cNvSpPr>
          <p:nvPr/>
        </p:nvSpPr>
        <p:spPr bwMode="auto">
          <a:xfrm>
            <a:off x="2895600" y="5159375"/>
            <a:ext cx="3200400" cy="5556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Calibri"/>
                <a:ea typeface="ＭＳ 明朝"/>
                <a:cs typeface="Times New Roman"/>
              </a:rPr>
              <a:t>Housing loan from financial institution to borrower</a:t>
            </a:r>
            <a:endParaRPr lang="en-US" dirty="0">
              <a:effectLst/>
              <a:latin typeface="Calibri"/>
              <a:ea typeface="ＭＳ 明朝"/>
              <a:cs typeface="Times New Roman"/>
            </a:endParaRPr>
          </a:p>
        </p:txBody>
      </p:sp>
      <p:sp>
        <p:nvSpPr>
          <p:cNvPr id="19" name="Text Box 15"/>
          <p:cNvSpPr txBox="1">
            <a:spLocks noChangeArrowheads="1"/>
          </p:cNvSpPr>
          <p:nvPr/>
        </p:nvSpPr>
        <p:spPr bwMode="auto">
          <a:xfrm>
            <a:off x="1447800" y="2819400"/>
            <a:ext cx="2309495" cy="567055"/>
          </a:xfrm>
          <a:prstGeom prst="rect">
            <a:avLst/>
          </a:prstGeom>
          <a:noFill/>
          <a:ln>
            <a:noFill/>
          </a:ln>
          <a:extLst>
            <a:ext uri="{91240B29-F687-4f45-9708-019B960494DF}">
              <a14:hiddenLine xmlns:a14="http://schemas.microsoft.com/office/drawing/2010/main" w="9525">
                <a:solidFill>
                  <a:srgbClr val="0000FF"/>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Calibri"/>
                <a:ea typeface="ＭＳ 明朝"/>
                <a:cs typeface="Times New Roman"/>
              </a:rPr>
              <a:t>Borrower buys house with mortgage loan</a:t>
            </a:r>
            <a:endParaRPr lang="en-US" dirty="0">
              <a:effectLst/>
              <a:latin typeface="Calibri"/>
              <a:ea typeface="ＭＳ 明朝"/>
              <a:cs typeface="Times New Roman"/>
            </a:endParaRPr>
          </a:p>
        </p:txBody>
      </p:sp>
      <p:sp>
        <p:nvSpPr>
          <p:cNvPr id="20" name="Text Box 16"/>
          <p:cNvSpPr txBox="1">
            <a:spLocks noChangeArrowheads="1"/>
          </p:cNvSpPr>
          <p:nvPr/>
        </p:nvSpPr>
        <p:spPr bwMode="auto">
          <a:xfrm>
            <a:off x="2999740" y="4156710"/>
            <a:ext cx="3020060" cy="5676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Calibri"/>
                <a:ea typeface="ＭＳ 明朝"/>
                <a:cs typeface="Times New Roman"/>
              </a:rPr>
              <a:t>Loan payment from borrower to financial institution</a:t>
            </a:r>
            <a:endParaRPr lang="en-US" dirty="0">
              <a:effectLst/>
              <a:latin typeface="Calibri"/>
              <a:ea typeface="ＭＳ 明朝"/>
              <a:cs typeface="Times New Roman"/>
            </a:endParaRPr>
          </a:p>
        </p:txBody>
      </p:sp>
      <p:sp>
        <p:nvSpPr>
          <p:cNvPr id="21" name="Text Box 17"/>
          <p:cNvSpPr txBox="1">
            <a:spLocks noChangeArrowheads="1"/>
          </p:cNvSpPr>
          <p:nvPr/>
        </p:nvSpPr>
        <p:spPr bwMode="auto">
          <a:xfrm>
            <a:off x="5220334" y="2895600"/>
            <a:ext cx="1942465" cy="5556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Calibri"/>
                <a:ea typeface="ＭＳ 明朝"/>
                <a:cs typeface="Times New Roman"/>
              </a:rPr>
              <a:t>House as collateral against loan</a:t>
            </a:r>
            <a:endParaRPr lang="en-US" dirty="0">
              <a:effectLst/>
              <a:latin typeface="Calibri"/>
              <a:ea typeface="ＭＳ 明朝"/>
              <a:cs typeface="Times New Roman"/>
            </a:endParaRPr>
          </a:p>
        </p:txBody>
      </p:sp>
      <p:pic>
        <p:nvPicPr>
          <p:cNvPr id="22" name="Picture 21" descr="C:\Users\Intermedia.INTERMEDIANCG\AppData\Local\Microsoft\Windows\Temporary Internet Files\Content.IE5\ESVGAZLQ\MC900441738[1].png"/>
          <p:cNvPicPr/>
          <p:nvPr/>
        </p:nvPicPr>
        <p:blipFill>
          <a:blip r:embed="rId2" cstate="print"/>
          <a:srcRect/>
          <a:stretch>
            <a:fillRect/>
          </a:stretch>
        </p:blipFill>
        <p:spPr bwMode="auto">
          <a:xfrm>
            <a:off x="3657600" y="2438400"/>
            <a:ext cx="1762606" cy="1762606"/>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457200" y="6096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Conditions for </a:t>
            </a:r>
            <a:r>
              <a:rPr lang="en-GB" sz="3500" dirty="0" smtClean="0">
                <a:solidFill>
                  <a:srgbClr val="59103B"/>
                </a:solidFill>
              </a:rPr>
              <a:t>M</a:t>
            </a:r>
            <a:r>
              <a:rPr sz="3500" dirty="0" smtClean="0">
                <a:solidFill>
                  <a:srgbClr val="59103B"/>
                </a:solidFill>
              </a:rPr>
              <a:t>ortgage </a:t>
            </a:r>
            <a:r>
              <a:rPr lang="en-GB" sz="3500" dirty="0" smtClean="0">
                <a:solidFill>
                  <a:srgbClr val="59103B"/>
                </a:solidFill>
              </a:rPr>
              <a:t>L</a:t>
            </a:r>
            <a:r>
              <a:rPr sz="3500" dirty="0" smtClean="0">
                <a:solidFill>
                  <a:srgbClr val="59103B"/>
                </a:solidFill>
              </a:rPr>
              <a:t>oans</a:t>
            </a:r>
            <a:endParaRPr sz="3500" dirty="0">
              <a:solidFill>
                <a:srgbClr val="59103B"/>
              </a:solidFill>
            </a:endParaRPr>
          </a:p>
        </p:txBody>
      </p:sp>
      <p:sp>
        <p:nvSpPr>
          <p:cNvPr id="88" name="Shape 88"/>
          <p:cNvSpPr>
            <a:spLocks noGrp="1"/>
          </p:cNvSpPr>
          <p:nvPr>
            <p:ph type="body" idx="1"/>
          </p:nvPr>
        </p:nvSpPr>
        <p:spPr>
          <a:xfrm>
            <a:off x="457200" y="1600200"/>
            <a:ext cx="8458200" cy="4495800"/>
          </a:xfrm>
          <a:prstGeom prst="rect">
            <a:avLst/>
          </a:prstGeom>
        </p:spPr>
        <p:txBody>
          <a:bodyPr>
            <a:noAutofit/>
          </a:bodyPr>
          <a:lstStyle/>
          <a:p>
            <a:pPr marL="266700" lvl="0" indent="-266700">
              <a:spcBef>
                <a:spcPts val="500"/>
              </a:spcBef>
            </a:pPr>
            <a:r>
              <a:rPr dirty="0"/>
              <a:t>The bank has enough money</a:t>
            </a:r>
          </a:p>
          <a:p>
            <a:pPr marL="266700" lvl="0" indent="-266700">
              <a:spcBef>
                <a:spcPts val="500"/>
              </a:spcBef>
            </a:pPr>
            <a:r>
              <a:rPr dirty="0"/>
              <a:t>The borrower can afford the monthly repayment </a:t>
            </a:r>
          </a:p>
          <a:p>
            <a:pPr marL="266700" lvl="0" indent="-266700">
              <a:spcBef>
                <a:spcPts val="500"/>
              </a:spcBef>
            </a:pPr>
            <a:r>
              <a:rPr dirty="0"/>
              <a:t>There is a reasonable expectation that the borrower will keep his/her job for the term of the loan</a:t>
            </a:r>
          </a:p>
          <a:p>
            <a:pPr marL="266700" lvl="0" indent="-266700">
              <a:spcBef>
                <a:spcPts val="500"/>
              </a:spcBef>
            </a:pPr>
            <a:r>
              <a:rPr dirty="0"/>
              <a:t>The borrower will be able to get legal title over the house and it is worth the amount the borrower has requested</a:t>
            </a:r>
          </a:p>
          <a:p>
            <a:pPr marL="266700" lvl="0" indent="-266700">
              <a:spcBef>
                <a:spcPts val="500"/>
              </a:spcBef>
              <a:spcAft>
                <a:spcPts val="3000"/>
              </a:spcAft>
            </a:pPr>
            <a:r>
              <a:rPr dirty="0"/>
              <a:t>The repossession of the property is straightforward and supported by foreclosure laws that are enforced </a:t>
            </a:r>
          </a:p>
          <a:p>
            <a:pPr lvl="0">
              <a:spcBef>
                <a:spcPts val="500"/>
              </a:spcBef>
              <a:spcAft>
                <a:spcPts val="600"/>
              </a:spcAft>
              <a:buSzTx/>
              <a:buNone/>
            </a:pPr>
            <a:r>
              <a:rPr lang="en-GB" b="1" i="1" dirty="0" smtClean="0"/>
              <a:t>&gt;&gt;</a:t>
            </a:r>
            <a:r>
              <a:rPr b="1" i="1" dirty="0" smtClean="0"/>
              <a:t>Question:</a:t>
            </a:r>
            <a:endParaRPr lang="en-GB" b="1" i="1" dirty="0" smtClean="0"/>
          </a:p>
          <a:p>
            <a:pPr lvl="0">
              <a:spcBef>
                <a:spcPts val="500"/>
              </a:spcBef>
              <a:spcAft>
                <a:spcPts val="600"/>
              </a:spcAft>
              <a:buSzTx/>
              <a:buNone/>
            </a:pPr>
            <a:r>
              <a:rPr i="1" dirty="0" smtClean="0"/>
              <a:t>Why </a:t>
            </a:r>
            <a:r>
              <a:rPr i="1" dirty="0"/>
              <a:t>can so few of these conditions be met </a:t>
            </a:r>
            <a:r>
              <a:rPr i="1" dirty="0" smtClean="0"/>
              <a:t>in</a:t>
            </a:r>
            <a:r>
              <a:rPr lang="en-GB" i="1" dirty="0" smtClean="0"/>
              <a:t> </a:t>
            </a:r>
            <a:r>
              <a:rPr i="1" dirty="0" smtClean="0"/>
              <a:t>Africa</a:t>
            </a:r>
            <a:r>
              <a:rPr i="1" dirty="0"/>
              <a:t>?</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11</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295400"/>
          </a:xfrm>
        </p:spPr>
        <p:txBody>
          <a:bodyPr/>
          <a:lstStyle/>
          <a:p>
            <a:pPr>
              <a:defRPr sz="1800" cap="none">
                <a:solidFill>
                  <a:srgbClr val="000000"/>
                </a:solidFill>
              </a:defRPr>
            </a:pPr>
            <a:r>
              <a:rPr lang="en-US" sz="3500" dirty="0">
                <a:solidFill>
                  <a:srgbClr val="59103B"/>
                </a:solidFill>
              </a:rPr>
              <a:t>Where do </a:t>
            </a:r>
            <a:r>
              <a:rPr lang="en-US" sz="3500" dirty="0" smtClean="0">
                <a:solidFill>
                  <a:srgbClr val="59103B"/>
                </a:solidFill>
              </a:rPr>
              <a:t>Lenders Get </a:t>
            </a:r>
            <a:r>
              <a:rPr lang="en-US" sz="3500" dirty="0">
                <a:solidFill>
                  <a:srgbClr val="59103B"/>
                </a:solidFill>
              </a:rPr>
              <a:t>the </a:t>
            </a:r>
            <a:r>
              <a:rPr lang="en-US" sz="3500" dirty="0" smtClean="0">
                <a:solidFill>
                  <a:srgbClr val="59103B"/>
                </a:solidFill>
              </a:rPr>
              <a:t>Money </a:t>
            </a:r>
            <a:r>
              <a:rPr lang="en-US" sz="3500" dirty="0">
                <a:solidFill>
                  <a:srgbClr val="59103B"/>
                </a:solidFill>
              </a:rPr>
              <a:t>for </a:t>
            </a:r>
            <a:r>
              <a:rPr lang="en-US" sz="3500" dirty="0" smtClean="0">
                <a:solidFill>
                  <a:srgbClr val="59103B"/>
                </a:solidFill>
              </a:rPr>
              <a:t>Housing Loans</a:t>
            </a:r>
            <a:r>
              <a:rPr lang="en-US" sz="3500" dirty="0">
                <a:solidFill>
                  <a:srgbClr val="59103B"/>
                </a:solidFill>
              </a:rPr>
              <a:t>?</a:t>
            </a:r>
          </a:p>
        </p:txBody>
      </p:sp>
      <p:sp>
        <p:nvSpPr>
          <p:cNvPr id="4" name="Text Placeholder 3"/>
          <p:cNvSpPr>
            <a:spLocks noGrp="1"/>
          </p:cNvSpPr>
          <p:nvPr>
            <p:ph type="body" idx="1"/>
          </p:nvPr>
        </p:nvSpPr>
        <p:spPr>
          <a:xfrm>
            <a:off x="457200" y="1600200"/>
            <a:ext cx="8229600" cy="3657600"/>
          </a:xfrm>
        </p:spPr>
        <p:txBody>
          <a:bodyPr>
            <a:normAutofit/>
          </a:bodyPr>
          <a:lstStyle/>
          <a:p>
            <a:pPr marL="0" indent="0">
              <a:buNone/>
            </a:pPr>
            <a:r>
              <a:rPr lang="en-US" sz="2100" dirty="0" smtClean="0"/>
              <a:t>Lenders are defined by the way in which they get the money to lend:</a:t>
            </a:r>
          </a:p>
          <a:p>
            <a:pPr marL="361950" indent="-361950">
              <a:buFont typeface="+mj-lt"/>
              <a:buAutoNum type="arabicPeriod"/>
            </a:pPr>
            <a:r>
              <a:rPr lang="en-US" sz="2100" dirty="0" smtClean="0"/>
              <a:t>Banks lend other people’s money (deposits) to borrowers</a:t>
            </a:r>
          </a:p>
          <a:p>
            <a:pPr marL="361950" indent="-361950">
              <a:buFont typeface="+mj-lt"/>
              <a:buAutoNum type="arabicPeriod"/>
            </a:pPr>
            <a:r>
              <a:rPr lang="en-US" sz="2100" dirty="0" smtClean="0"/>
              <a:t>Contract savings institutions are deposit-taking institutions that specialize in housing loans</a:t>
            </a:r>
          </a:p>
          <a:p>
            <a:pPr marL="361950" indent="-361950">
              <a:buFont typeface="+mj-lt"/>
              <a:buAutoNum type="arabicPeriod"/>
            </a:pPr>
            <a:r>
              <a:rPr lang="en-US" sz="2100" dirty="0" smtClean="0"/>
              <a:t>Mortgage banks do not take deposits and fund their loans by selling securities to investors</a:t>
            </a:r>
          </a:p>
          <a:p>
            <a:pPr marL="361950" indent="-361950">
              <a:buFont typeface="+mj-lt"/>
              <a:buAutoNum type="arabicPeriod"/>
            </a:pPr>
            <a:r>
              <a:rPr lang="en-US" sz="2100" dirty="0" smtClean="0"/>
              <a:t>Securitization pools mortgages and sells securities on those pools to institutional investors</a:t>
            </a:r>
            <a:endParaRPr lang="en-US" sz="2100" dirty="0"/>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12</a:t>
            </a:fld>
            <a:endParaRPr lang="en-GB" sz="1200" b="0" dirty="0">
              <a:latin typeface="Myriad Pro"/>
              <a:cs typeface="Myriad Pro"/>
            </a:endParaRPr>
          </a:p>
        </p:txBody>
      </p:sp>
    </p:spTree>
    <p:extLst>
      <p:ext uri="{BB962C8B-B14F-4D97-AF65-F5344CB8AC3E}">
        <p14:creationId xmlns:p14="http://schemas.microsoft.com/office/powerpoint/2010/main" val="13649069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457200" y="152400"/>
            <a:ext cx="8229600" cy="1008215"/>
          </a:xfrm>
          <a:prstGeom prst="rect">
            <a:avLst/>
          </a:prstGeom>
        </p:spPr>
        <p:txBody>
          <a:bodyPr lIns="0" tIns="0" rIns="0" bIns="0">
            <a:normAutofit/>
          </a:bodyPr>
          <a:lstStyle/>
          <a:p>
            <a:pPr lvl="0">
              <a:defRPr sz="1800" cap="none">
                <a:solidFill>
                  <a:srgbClr val="000000"/>
                </a:solidFill>
              </a:defRPr>
            </a:pPr>
            <a:r>
              <a:rPr lang="en-US" sz="3500" dirty="0">
                <a:solidFill>
                  <a:srgbClr val="59103B"/>
                </a:solidFill>
              </a:rPr>
              <a:t>1. </a:t>
            </a:r>
            <a:r>
              <a:rPr lang="en-US" sz="3500" dirty="0" smtClean="0">
                <a:solidFill>
                  <a:srgbClr val="59103B"/>
                </a:solidFill>
              </a:rPr>
              <a:t>Banks</a:t>
            </a:r>
            <a:endParaRPr sz="3500" dirty="0">
              <a:solidFill>
                <a:srgbClr val="59103B"/>
              </a:solidFill>
            </a:endParaRP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13</a:t>
            </a:fld>
            <a:endParaRPr lang="en-GB" sz="1200" b="0" dirty="0">
              <a:latin typeface="Myriad Pro"/>
              <a:cs typeface="Myriad Pro"/>
            </a:endParaRPr>
          </a:p>
        </p:txBody>
      </p:sp>
      <p:grpSp>
        <p:nvGrpSpPr>
          <p:cNvPr id="2" name="Group 1"/>
          <p:cNvGrpSpPr/>
          <p:nvPr/>
        </p:nvGrpSpPr>
        <p:grpSpPr>
          <a:xfrm>
            <a:off x="484909" y="1752600"/>
            <a:ext cx="8061102" cy="4114799"/>
            <a:chOff x="990600" y="2057290"/>
            <a:chExt cx="7026234" cy="3586549"/>
          </a:xfrm>
        </p:grpSpPr>
        <p:sp>
          <p:nvSpPr>
            <p:cNvPr id="8" name="Text Box 2"/>
            <p:cNvSpPr txBox="1">
              <a:spLocks noChangeArrowheads="1"/>
            </p:cNvSpPr>
            <p:nvPr/>
          </p:nvSpPr>
          <p:spPr bwMode="auto">
            <a:xfrm>
              <a:off x="4070655" y="3700306"/>
              <a:ext cx="926144" cy="350248"/>
            </a:xfrm>
            <a:prstGeom prst="rect">
              <a:avLst/>
            </a:prstGeom>
            <a:solidFill>
              <a:srgbClr val="510E36"/>
            </a:solidFill>
            <a:ln w="9525">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dirty="0" smtClean="0">
                  <a:solidFill>
                    <a:srgbClr val="FFFFFF"/>
                  </a:solidFill>
                  <a:effectLst/>
                  <a:latin typeface="Myriad Pro"/>
                  <a:ea typeface="ＭＳ 明朝"/>
                  <a:cs typeface="Myriad Pro"/>
                </a:rPr>
                <a:t>BANK</a:t>
              </a:r>
              <a:endParaRPr lang="en-US" dirty="0">
                <a:effectLst/>
                <a:latin typeface="Myriad Pro"/>
                <a:ea typeface="ＭＳ 明朝"/>
                <a:cs typeface="Myriad Pro"/>
              </a:endParaRPr>
            </a:p>
          </p:txBody>
        </p:sp>
        <p:sp>
          <p:nvSpPr>
            <p:cNvPr id="9" name="Text Box 3"/>
            <p:cNvSpPr txBox="1">
              <a:spLocks noChangeArrowheads="1"/>
            </p:cNvSpPr>
            <p:nvPr/>
          </p:nvSpPr>
          <p:spPr bwMode="auto">
            <a:xfrm>
              <a:off x="990600" y="3687390"/>
              <a:ext cx="1499001" cy="363164"/>
            </a:xfrm>
            <a:prstGeom prst="rect">
              <a:avLst/>
            </a:prstGeom>
            <a:solidFill>
              <a:srgbClr val="510E36"/>
            </a:solidFill>
            <a:ln w="9525">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dirty="0" smtClean="0">
                  <a:solidFill>
                    <a:srgbClr val="FFFFFF"/>
                  </a:solidFill>
                  <a:effectLst/>
                  <a:latin typeface="Myriad Pro"/>
                  <a:ea typeface="ＭＳ 明朝"/>
                  <a:cs typeface="Myriad Pro"/>
                </a:rPr>
                <a:t>SAVERS</a:t>
              </a:r>
              <a:endParaRPr lang="en-US" dirty="0">
                <a:effectLst/>
                <a:latin typeface="Myriad Pro"/>
                <a:ea typeface="ＭＳ 明朝"/>
                <a:cs typeface="Myriad Pro"/>
              </a:endParaRPr>
            </a:p>
          </p:txBody>
        </p:sp>
        <p:sp>
          <p:nvSpPr>
            <p:cNvPr id="10" name="Text Box 4"/>
            <p:cNvSpPr txBox="1">
              <a:spLocks noChangeArrowheads="1"/>
            </p:cNvSpPr>
            <p:nvPr/>
          </p:nvSpPr>
          <p:spPr bwMode="auto">
            <a:xfrm>
              <a:off x="6483644" y="3700306"/>
              <a:ext cx="1533190" cy="350248"/>
            </a:xfrm>
            <a:prstGeom prst="rect">
              <a:avLst/>
            </a:prstGeom>
            <a:solidFill>
              <a:srgbClr val="510E36"/>
            </a:solidFill>
            <a:ln w="9525">
              <a:noFill/>
              <a:miter lim="800000"/>
              <a:headEnd/>
              <a:tailEnd/>
            </a:ln>
          </p:spPr>
          <p:txBody>
            <a:bodyPr rot="0" vert="horz" wrap="square" lIns="91440" tIns="45720" rIns="91440" bIns="45720" anchor="b" anchorCtr="0" upright="1">
              <a:noAutofit/>
            </a:bodyPr>
            <a:lstStyle/>
            <a:p>
              <a:pPr marL="0" marR="0" algn="ctr">
                <a:lnSpc>
                  <a:spcPct val="115000"/>
                </a:lnSpc>
                <a:spcBef>
                  <a:spcPts val="0"/>
                </a:spcBef>
                <a:spcAft>
                  <a:spcPts val="1000"/>
                </a:spcAft>
              </a:pPr>
              <a:r>
                <a:rPr lang="en-GB" dirty="0" smtClean="0">
                  <a:solidFill>
                    <a:srgbClr val="FFFFFF"/>
                  </a:solidFill>
                  <a:effectLst/>
                  <a:latin typeface="Myriad Pro"/>
                  <a:ea typeface="ＭＳ 明朝"/>
                  <a:cs typeface="Myriad Pro"/>
                </a:rPr>
                <a:t>BORROWERS</a:t>
              </a:r>
              <a:endParaRPr lang="en-US" dirty="0">
                <a:effectLst/>
                <a:latin typeface="Myriad Pro"/>
                <a:ea typeface="ＭＳ 明朝"/>
                <a:cs typeface="Myriad Pro"/>
              </a:endParaRPr>
            </a:p>
          </p:txBody>
        </p:sp>
        <p:cxnSp>
          <p:nvCxnSpPr>
            <p:cNvPr id="11" name="AutoShape 6"/>
            <p:cNvCxnSpPr>
              <a:cxnSpLocks noChangeShapeType="1"/>
            </p:cNvCxnSpPr>
            <p:nvPr/>
          </p:nvCxnSpPr>
          <p:spPr bwMode="auto">
            <a:xfrm>
              <a:off x="2559498" y="3884927"/>
              <a:ext cx="1374401"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7"/>
            <p:cNvCxnSpPr>
              <a:cxnSpLocks noChangeShapeType="1"/>
            </p:cNvCxnSpPr>
            <p:nvPr/>
          </p:nvCxnSpPr>
          <p:spPr bwMode="auto">
            <a:xfrm>
              <a:off x="5109243" y="3884927"/>
              <a:ext cx="120345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Arc 8"/>
            <p:cNvSpPr>
              <a:spLocks/>
            </p:cNvSpPr>
            <p:nvPr/>
          </p:nvSpPr>
          <p:spPr bwMode="auto">
            <a:xfrm rot="12949637" flipV="1">
              <a:off x="1816046" y="2377514"/>
              <a:ext cx="2393678" cy="2012596"/>
            </a:xfrm>
            <a:custGeom>
              <a:avLst/>
              <a:gdLst>
                <a:gd name="G0" fmla="+- 14359 0 0"/>
                <a:gd name="G1" fmla="+- 21600 0 0"/>
                <a:gd name="G2" fmla="+- 21600 0 0"/>
                <a:gd name="T0" fmla="*/ 0 w 35959"/>
                <a:gd name="T1" fmla="*/ 5464 h 29034"/>
                <a:gd name="T2" fmla="*/ 34639 w 35959"/>
                <a:gd name="T3" fmla="*/ 29034 h 29034"/>
                <a:gd name="T4" fmla="*/ 14359 w 35959"/>
                <a:gd name="T5" fmla="*/ 21600 h 29034"/>
              </a:gdLst>
              <a:ahLst/>
              <a:cxnLst>
                <a:cxn ang="0">
                  <a:pos x="T0" y="T1"/>
                </a:cxn>
                <a:cxn ang="0">
                  <a:pos x="T2" y="T3"/>
                </a:cxn>
                <a:cxn ang="0">
                  <a:pos x="T4" y="T5"/>
                </a:cxn>
              </a:cxnLst>
              <a:rect l="0" t="0" r="r" b="b"/>
              <a:pathLst>
                <a:path w="35959" h="29034" fill="none" extrusionOk="0">
                  <a:moveTo>
                    <a:pt x="-1" y="5463"/>
                  </a:moveTo>
                  <a:cubicBezTo>
                    <a:pt x="3954" y="1944"/>
                    <a:pt x="9064" y="-1"/>
                    <a:pt x="14359" y="0"/>
                  </a:cubicBezTo>
                  <a:cubicBezTo>
                    <a:pt x="26288" y="0"/>
                    <a:pt x="35959" y="9670"/>
                    <a:pt x="35959" y="21600"/>
                  </a:cubicBezTo>
                  <a:cubicBezTo>
                    <a:pt x="35959" y="24136"/>
                    <a:pt x="35512" y="26652"/>
                    <a:pt x="34639" y="29034"/>
                  </a:cubicBezTo>
                </a:path>
                <a:path w="35959" h="29034" stroke="0" extrusionOk="0">
                  <a:moveTo>
                    <a:pt x="-1" y="5463"/>
                  </a:moveTo>
                  <a:cubicBezTo>
                    <a:pt x="3954" y="1944"/>
                    <a:pt x="9064" y="-1"/>
                    <a:pt x="14359" y="0"/>
                  </a:cubicBezTo>
                  <a:cubicBezTo>
                    <a:pt x="26288" y="0"/>
                    <a:pt x="35959" y="9670"/>
                    <a:pt x="35959" y="21600"/>
                  </a:cubicBezTo>
                  <a:cubicBezTo>
                    <a:pt x="35959" y="24136"/>
                    <a:pt x="35512" y="26652"/>
                    <a:pt x="34639" y="29034"/>
                  </a:cubicBezTo>
                  <a:lnTo>
                    <a:pt x="14359" y="21600"/>
                  </a:lnTo>
                  <a:close/>
                </a:path>
              </a:pathLst>
            </a:custGeom>
            <a:noFill/>
            <a:ln w="19050">
              <a:solidFill>
                <a:srgbClr val="000000"/>
              </a:solidFill>
              <a:round/>
              <a:headEnd type="none"/>
              <a:tailEnd type="triangle"/>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Text Box 10"/>
            <p:cNvSpPr txBox="1">
              <a:spLocks noChangeArrowheads="1"/>
            </p:cNvSpPr>
            <p:nvPr/>
          </p:nvSpPr>
          <p:spPr bwMode="auto">
            <a:xfrm>
              <a:off x="4800600" y="5311752"/>
              <a:ext cx="2318401" cy="332087"/>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Interest Payments</a:t>
              </a:r>
              <a:endParaRPr lang="en-US" dirty="0">
                <a:effectLst/>
                <a:ea typeface="ＭＳ 明朝"/>
                <a:cs typeface="Times New Roman"/>
              </a:endParaRPr>
            </a:p>
          </p:txBody>
        </p:sp>
        <p:sp>
          <p:nvSpPr>
            <p:cNvPr id="15" name="Text Box 11"/>
            <p:cNvSpPr txBox="1">
              <a:spLocks noChangeArrowheads="1"/>
            </p:cNvSpPr>
            <p:nvPr/>
          </p:nvSpPr>
          <p:spPr bwMode="auto">
            <a:xfrm>
              <a:off x="1676400" y="2057290"/>
              <a:ext cx="2515461" cy="330494"/>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Interest Payments</a:t>
              </a:r>
              <a:endParaRPr lang="en-US" dirty="0">
                <a:effectLst/>
                <a:ea typeface="ＭＳ 明朝"/>
                <a:cs typeface="Times New Roman"/>
              </a:endParaRPr>
            </a:p>
          </p:txBody>
        </p:sp>
        <p:sp>
          <p:nvSpPr>
            <p:cNvPr id="17" name="Arc 8"/>
            <p:cNvSpPr>
              <a:spLocks/>
            </p:cNvSpPr>
            <p:nvPr/>
          </p:nvSpPr>
          <p:spPr bwMode="auto">
            <a:xfrm rot="2111498" flipV="1">
              <a:off x="4628395" y="3325232"/>
              <a:ext cx="2393678" cy="2012596"/>
            </a:xfrm>
            <a:custGeom>
              <a:avLst/>
              <a:gdLst>
                <a:gd name="G0" fmla="+- 14359 0 0"/>
                <a:gd name="G1" fmla="+- 21600 0 0"/>
                <a:gd name="G2" fmla="+- 21600 0 0"/>
                <a:gd name="T0" fmla="*/ 0 w 35959"/>
                <a:gd name="T1" fmla="*/ 5464 h 29034"/>
                <a:gd name="T2" fmla="*/ 34639 w 35959"/>
                <a:gd name="T3" fmla="*/ 29034 h 29034"/>
                <a:gd name="T4" fmla="*/ 14359 w 35959"/>
                <a:gd name="T5" fmla="*/ 21600 h 29034"/>
              </a:gdLst>
              <a:ahLst/>
              <a:cxnLst>
                <a:cxn ang="0">
                  <a:pos x="T0" y="T1"/>
                </a:cxn>
                <a:cxn ang="0">
                  <a:pos x="T2" y="T3"/>
                </a:cxn>
                <a:cxn ang="0">
                  <a:pos x="T4" y="T5"/>
                </a:cxn>
              </a:cxnLst>
              <a:rect l="0" t="0" r="r" b="b"/>
              <a:pathLst>
                <a:path w="35959" h="29034" fill="none" extrusionOk="0">
                  <a:moveTo>
                    <a:pt x="-1" y="5463"/>
                  </a:moveTo>
                  <a:cubicBezTo>
                    <a:pt x="3954" y="1944"/>
                    <a:pt x="9064" y="-1"/>
                    <a:pt x="14359" y="0"/>
                  </a:cubicBezTo>
                  <a:cubicBezTo>
                    <a:pt x="26288" y="0"/>
                    <a:pt x="35959" y="9670"/>
                    <a:pt x="35959" y="21600"/>
                  </a:cubicBezTo>
                  <a:cubicBezTo>
                    <a:pt x="35959" y="24136"/>
                    <a:pt x="35512" y="26652"/>
                    <a:pt x="34639" y="29034"/>
                  </a:cubicBezTo>
                </a:path>
                <a:path w="35959" h="29034" stroke="0" extrusionOk="0">
                  <a:moveTo>
                    <a:pt x="-1" y="5463"/>
                  </a:moveTo>
                  <a:cubicBezTo>
                    <a:pt x="3954" y="1944"/>
                    <a:pt x="9064" y="-1"/>
                    <a:pt x="14359" y="0"/>
                  </a:cubicBezTo>
                  <a:cubicBezTo>
                    <a:pt x="26288" y="0"/>
                    <a:pt x="35959" y="9670"/>
                    <a:pt x="35959" y="21600"/>
                  </a:cubicBezTo>
                  <a:cubicBezTo>
                    <a:pt x="35959" y="24136"/>
                    <a:pt x="35512" y="26652"/>
                    <a:pt x="34639" y="29034"/>
                  </a:cubicBezTo>
                  <a:lnTo>
                    <a:pt x="14359" y="21600"/>
                  </a:lnTo>
                  <a:close/>
                </a:path>
              </a:pathLst>
            </a:custGeom>
            <a:noFill/>
            <a:ln w="19050">
              <a:solidFill>
                <a:srgbClr val="000000"/>
              </a:solidFill>
              <a:round/>
              <a:headEnd type="triangle"/>
              <a:tailEnd type="none"/>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Text Box 11"/>
            <p:cNvSpPr txBox="1">
              <a:spLocks noChangeArrowheads="1"/>
            </p:cNvSpPr>
            <p:nvPr/>
          </p:nvSpPr>
          <p:spPr bwMode="auto">
            <a:xfrm>
              <a:off x="2590800" y="3505200"/>
              <a:ext cx="1066800" cy="330494"/>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smtClean="0">
                  <a:effectLst/>
                  <a:latin typeface="Lucida Sans"/>
                  <a:ea typeface="ＭＳ 明朝"/>
                  <a:cs typeface="Times New Roman"/>
                </a:rPr>
                <a:t>Savings</a:t>
              </a:r>
              <a:endParaRPr lang="en-US" dirty="0">
                <a:effectLst/>
                <a:ea typeface="ＭＳ 明朝"/>
                <a:cs typeface="Times New Roman"/>
              </a:endParaRPr>
            </a:p>
          </p:txBody>
        </p:sp>
        <p:sp>
          <p:nvSpPr>
            <p:cNvPr id="19" name="Text Box 11"/>
            <p:cNvSpPr txBox="1">
              <a:spLocks noChangeArrowheads="1"/>
            </p:cNvSpPr>
            <p:nvPr/>
          </p:nvSpPr>
          <p:spPr bwMode="auto">
            <a:xfrm>
              <a:off x="5105400" y="3505200"/>
              <a:ext cx="1066800" cy="330494"/>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smtClean="0">
                  <a:effectLst/>
                  <a:latin typeface="Lucida Sans"/>
                  <a:ea typeface="ＭＳ 明朝"/>
                  <a:cs typeface="Times New Roman"/>
                </a:rPr>
                <a:t>Loans</a:t>
              </a:r>
              <a:endParaRPr lang="en-US" dirty="0">
                <a:effectLst/>
                <a:ea typeface="ＭＳ 明朝"/>
                <a:cs typeface="Times New Roman"/>
              </a:endParaRPr>
            </a:p>
          </p:txBody>
        </p:sp>
      </p:grpSp>
    </p:spTree>
    <p:extLst>
      <p:ext uri="{BB962C8B-B14F-4D97-AF65-F5344CB8AC3E}">
        <p14:creationId xmlns:p14="http://schemas.microsoft.com/office/powerpoint/2010/main" val="9571448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457200" y="6096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Ingredients of a </a:t>
            </a:r>
            <a:r>
              <a:rPr lang="en-GB" sz="3500" dirty="0" smtClean="0">
                <a:solidFill>
                  <a:srgbClr val="59103B"/>
                </a:solidFill>
              </a:rPr>
              <a:t>L</a:t>
            </a:r>
            <a:r>
              <a:rPr sz="3500" dirty="0" smtClean="0">
                <a:solidFill>
                  <a:srgbClr val="59103B"/>
                </a:solidFill>
              </a:rPr>
              <a:t>oan</a:t>
            </a:r>
            <a:endParaRPr sz="3500" dirty="0">
              <a:solidFill>
                <a:srgbClr val="59103B"/>
              </a:solidFill>
            </a:endParaRPr>
          </a:p>
        </p:txBody>
      </p:sp>
      <p:sp>
        <p:nvSpPr>
          <p:cNvPr id="97" name="Shape 97"/>
          <p:cNvSpPr>
            <a:spLocks noGrp="1"/>
          </p:cNvSpPr>
          <p:nvPr>
            <p:ph type="body" idx="1"/>
          </p:nvPr>
        </p:nvSpPr>
        <p:spPr>
          <a:xfrm>
            <a:off x="457200" y="1600200"/>
            <a:ext cx="8229600" cy="4525963"/>
          </a:xfrm>
          <a:prstGeom prst="rect">
            <a:avLst/>
          </a:prstGeom>
        </p:spPr>
        <p:txBody>
          <a:bodyPr>
            <a:normAutofit/>
          </a:bodyPr>
          <a:lstStyle/>
          <a:p>
            <a:pPr marL="266700" lvl="0" indent="-266700">
              <a:spcBef>
                <a:spcPts val="500"/>
              </a:spcBef>
            </a:pPr>
            <a:r>
              <a:rPr dirty="0">
                <a:ea typeface="Verdana Bold"/>
                <a:sym typeface="Verdana Bold"/>
              </a:rPr>
              <a:t>Capital amount</a:t>
            </a:r>
            <a:r>
              <a:rPr dirty="0"/>
              <a:t>: Amount borrower can borrow from lender</a:t>
            </a:r>
          </a:p>
          <a:p>
            <a:pPr marL="266700" lvl="0" indent="-266700">
              <a:spcBef>
                <a:spcPts val="500"/>
              </a:spcBef>
            </a:pPr>
            <a:r>
              <a:rPr dirty="0">
                <a:ea typeface="Verdana Bold"/>
                <a:sym typeface="Verdana Bold"/>
              </a:rPr>
              <a:t>Interest</a:t>
            </a:r>
            <a:r>
              <a:rPr dirty="0"/>
              <a:t>: Fee paid for the service of borrowing money</a:t>
            </a:r>
          </a:p>
          <a:p>
            <a:pPr marL="266700" lvl="0" indent="-266700">
              <a:spcBef>
                <a:spcPts val="500"/>
              </a:spcBef>
            </a:pPr>
            <a:r>
              <a:rPr dirty="0">
                <a:ea typeface="Verdana Bold"/>
                <a:sym typeface="Verdana Bold"/>
              </a:rPr>
              <a:t>Collateral</a:t>
            </a:r>
            <a:r>
              <a:rPr dirty="0"/>
              <a:t>: What is offered to the lender to hold in security in the event the borrower is unable to repay the loan</a:t>
            </a:r>
            <a:endParaRPr dirty="0">
              <a:ea typeface="Verdana Bold"/>
              <a:sym typeface="Verdana Bold"/>
            </a:endParaRPr>
          </a:p>
          <a:p>
            <a:pPr marL="266700" lvl="0" indent="-266700">
              <a:spcBef>
                <a:spcPts val="500"/>
              </a:spcBef>
            </a:pPr>
            <a:r>
              <a:rPr dirty="0">
                <a:ea typeface="Verdana Bold"/>
                <a:sym typeface="Verdana Bold"/>
              </a:rPr>
              <a:t>Deposit</a:t>
            </a:r>
            <a:r>
              <a:rPr dirty="0"/>
              <a:t>: Initial amount the borrower pays towards the cost of the loan</a:t>
            </a:r>
          </a:p>
          <a:p>
            <a:pPr marL="266700" lvl="0" indent="-266700">
              <a:spcBef>
                <a:spcPts val="500"/>
              </a:spcBef>
            </a:pPr>
            <a:r>
              <a:rPr dirty="0">
                <a:ea typeface="Verdana Bold"/>
                <a:sym typeface="Verdana Bold"/>
              </a:rPr>
              <a:t>Risk</a:t>
            </a:r>
            <a:r>
              <a:rPr dirty="0"/>
              <a:t>: Possibility that the expected returns of an investment will be less than forecast</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14</a:t>
            </a:fld>
            <a:endParaRPr lang="en-GB" sz="1200" b="0" dirty="0">
              <a:latin typeface="Myriad Pro"/>
              <a:cs typeface="Myriad Pro"/>
            </a:endParaRPr>
          </a:p>
        </p:txBody>
      </p:sp>
    </p:spTree>
    <p:extLst>
      <p:ext uri="{BB962C8B-B14F-4D97-AF65-F5344CB8AC3E}">
        <p14:creationId xmlns:p14="http://schemas.microsoft.com/office/powerpoint/2010/main" val="17176777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lang="en-US" sz="3500" dirty="0">
                <a:solidFill>
                  <a:srgbClr val="59103B"/>
                </a:solidFill>
              </a:rPr>
              <a:t>2. </a:t>
            </a:r>
            <a:r>
              <a:rPr sz="3500" dirty="0">
                <a:solidFill>
                  <a:srgbClr val="59103B"/>
                </a:solidFill>
              </a:rPr>
              <a:t>Contract Savings Institutions</a:t>
            </a:r>
          </a:p>
        </p:txBody>
      </p:sp>
      <p:sp>
        <p:nvSpPr>
          <p:cNvPr id="105" name="Shape 105"/>
          <p:cNvSpPr>
            <a:spLocks noGrp="1"/>
          </p:cNvSpPr>
          <p:nvPr>
            <p:ph type="body" idx="1"/>
          </p:nvPr>
        </p:nvSpPr>
        <p:spPr>
          <a:xfrm>
            <a:off x="457200" y="1600200"/>
            <a:ext cx="8229600" cy="4525963"/>
          </a:xfrm>
          <a:prstGeom prst="rect">
            <a:avLst/>
          </a:prstGeom>
        </p:spPr>
        <p:txBody>
          <a:bodyPr>
            <a:noAutofit/>
          </a:bodyPr>
          <a:lstStyle/>
          <a:p>
            <a:pPr marL="266700" lvl="0" indent="-266700">
              <a:spcBef>
                <a:spcPts val="500"/>
              </a:spcBef>
              <a:spcAft>
                <a:spcPts val="600"/>
              </a:spcAft>
            </a:pPr>
            <a:r>
              <a:rPr lang="en-US" dirty="0" smtClean="0"/>
              <a:t>Building societies were originally savings clubs but over time formalized – but few remain in Africa</a:t>
            </a:r>
          </a:p>
          <a:p>
            <a:pPr marL="266700" lvl="0" indent="-266700">
              <a:spcBef>
                <a:spcPts val="500"/>
              </a:spcBef>
              <a:spcAft>
                <a:spcPts val="600"/>
              </a:spcAft>
            </a:pPr>
            <a:r>
              <a:rPr lang="en-US" dirty="0" smtClean="0"/>
              <a:t>Current contract savings institution model is popular in some European countries, and parts of Africa and Latin America</a:t>
            </a:r>
          </a:p>
          <a:p>
            <a:pPr marL="266700" lvl="0" indent="-266700">
              <a:spcBef>
                <a:spcPts val="500"/>
              </a:spcBef>
              <a:spcAft>
                <a:spcPts val="600"/>
              </a:spcAft>
            </a:pPr>
            <a:r>
              <a:rPr dirty="0" smtClean="0"/>
              <a:t>Savers </a:t>
            </a:r>
            <a:r>
              <a:rPr dirty="0"/>
              <a:t>enter into a contractual agreement with the institution to save for a specified period or up to a specified amount – usually at a below-market, fixed rate of interest</a:t>
            </a:r>
          </a:p>
          <a:p>
            <a:pPr marL="266700" lvl="0" indent="-266700">
              <a:spcBef>
                <a:spcPts val="500"/>
              </a:spcBef>
              <a:spcAft>
                <a:spcPts val="600"/>
              </a:spcAft>
            </a:pPr>
            <a:r>
              <a:rPr dirty="0"/>
              <a:t>Once contractual obligations are fulfilled, borrower is enabled to take out a below-market, fixed-interest </a:t>
            </a:r>
            <a:r>
              <a:rPr lang="en-US" dirty="0" smtClean="0"/>
              <a:t>rate </a:t>
            </a:r>
            <a:r>
              <a:rPr dirty="0" smtClean="0"/>
              <a:t>loan</a:t>
            </a:r>
            <a:endParaRPr dirty="0"/>
          </a:p>
          <a:p>
            <a:pPr marL="266700" lvl="0" indent="-266700">
              <a:spcBef>
                <a:spcPts val="500"/>
              </a:spcBef>
              <a:spcAft>
                <a:spcPts val="600"/>
              </a:spcAft>
            </a:pPr>
            <a:r>
              <a:rPr dirty="0"/>
              <a:t>In many cases governments support these institutions by offering savings bonuses and </a:t>
            </a:r>
            <a:r>
              <a:rPr dirty="0" err="1"/>
              <a:t>favourable</a:t>
            </a:r>
            <a:r>
              <a:rPr dirty="0"/>
              <a:t> tax treatment</a:t>
            </a:r>
          </a:p>
          <a:p>
            <a:pPr lvl="0">
              <a:spcBef>
                <a:spcPts val="500"/>
              </a:spcBef>
              <a:spcAft>
                <a:spcPts val="0"/>
              </a:spcAft>
              <a:buSzTx/>
              <a:buNone/>
            </a:pPr>
            <a:r>
              <a:rPr lang="en-GB" b="1" i="1" dirty="0" smtClean="0"/>
              <a:t>&gt;&gt;</a:t>
            </a:r>
            <a:r>
              <a:rPr b="1" i="1" dirty="0" smtClean="0"/>
              <a:t>Question:</a:t>
            </a:r>
            <a:endParaRPr lang="en-GB" b="1" i="1" dirty="0" smtClean="0"/>
          </a:p>
          <a:p>
            <a:pPr lvl="0">
              <a:spcBef>
                <a:spcPts val="500"/>
              </a:spcBef>
              <a:spcAft>
                <a:spcPts val="0"/>
              </a:spcAft>
              <a:buSzTx/>
              <a:buNone/>
            </a:pPr>
            <a:r>
              <a:rPr i="1" dirty="0" smtClean="0"/>
              <a:t>What </a:t>
            </a:r>
            <a:r>
              <a:rPr i="1" dirty="0"/>
              <a:t>are the challenges with such schemes?</a:t>
            </a:r>
            <a:r>
              <a:rPr sz="2200" dirty="0"/>
              <a:t>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15</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685800"/>
            <a:ext cx="8229600" cy="584778"/>
          </a:xfrm>
          <a:prstGeom prst="rect">
            <a:avLst/>
          </a:prstGeom>
        </p:spPr>
        <p:txBody>
          <a:bodyPr lIns="0" tIns="0" rIns="0" bIns="0">
            <a:normAutofit/>
          </a:bodyPr>
          <a:lstStyle/>
          <a:p>
            <a:pPr>
              <a:defRPr sz="1800" cap="none">
                <a:solidFill>
                  <a:srgbClr val="000000"/>
                </a:solidFill>
              </a:defRPr>
            </a:pPr>
            <a:r>
              <a:rPr lang="en-US" sz="3500" dirty="0">
                <a:solidFill>
                  <a:srgbClr val="59103B"/>
                </a:solidFill>
              </a:rPr>
              <a:t>3. </a:t>
            </a:r>
            <a:r>
              <a:rPr sz="3500" dirty="0">
                <a:solidFill>
                  <a:srgbClr val="59103B"/>
                </a:solidFill>
              </a:rPr>
              <a:t>Mortgage Banks</a:t>
            </a:r>
          </a:p>
        </p:txBody>
      </p:sp>
      <p:sp>
        <p:nvSpPr>
          <p:cNvPr id="109" name="Shape 109"/>
          <p:cNvSpPr>
            <a:spLocks noGrp="1"/>
          </p:cNvSpPr>
          <p:nvPr>
            <p:ph type="body" idx="1"/>
          </p:nvPr>
        </p:nvSpPr>
        <p:spPr>
          <a:xfrm>
            <a:off x="457200" y="1600200"/>
            <a:ext cx="8229600" cy="4525963"/>
          </a:xfrm>
          <a:prstGeom prst="rect">
            <a:avLst/>
          </a:prstGeom>
        </p:spPr>
        <p:txBody>
          <a:bodyPr/>
          <a:lstStyle>
            <a:lvl1pPr>
              <a:buSzTx/>
              <a:buNone/>
            </a:lvl1pPr>
          </a:lstStyle>
          <a:p>
            <a:pPr lvl="0"/>
            <a:r>
              <a:t>  </a:t>
            </a:r>
          </a:p>
        </p:txBody>
      </p:sp>
      <p:sp>
        <p:nvSpPr>
          <p:cNvPr id="6"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16</a:t>
            </a:fld>
            <a:endParaRPr lang="en-GB" sz="1200" b="0" dirty="0">
              <a:latin typeface="Myriad Pro"/>
              <a:cs typeface="Myriad Pro"/>
            </a:endParaRPr>
          </a:p>
        </p:txBody>
      </p:sp>
      <p:sp>
        <p:nvSpPr>
          <p:cNvPr id="7" name="Text Box 14"/>
          <p:cNvSpPr txBox="1">
            <a:spLocks noChangeArrowheads="1"/>
          </p:cNvSpPr>
          <p:nvPr/>
        </p:nvSpPr>
        <p:spPr bwMode="auto">
          <a:xfrm>
            <a:off x="762000" y="1761625"/>
            <a:ext cx="1702607" cy="1490492"/>
          </a:xfrm>
          <a:prstGeom prst="rect">
            <a:avLst/>
          </a:prstGeom>
          <a:solidFill>
            <a:srgbClr val="510E36"/>
          </a:solidFill>
          <a:ln w="9525">
            <a:no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GB" dirty="0">
                <a:effectLst/>
                <a:ea typeface="ＭＳ 明朝"/>
                <a:cs typeface="Times New Roman"/>
              </a:rPr>
              <a:t> </a:t>
            </a:r>
            <a:endParaRPr lang="en-US" dirty="0">
              <a:effectLst/>
              <a:ea typeface="ＭＳ 明朝"/>
              <a:cs typeface="Times New Roman"/>
            </a:endParaRPr>
          </a:p>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Borrower</a:t>
            </a:r>
            <a:endParaRPr lang="en-US" dirty="0">
              <a:effectLst/>
              <a:ea typeface="ＭＳ 明朝"/>
              <a:cs typeface="Times New Roman"/>
            </a:endParaRPr>
          </a:p>
        </p:txBody>
      </p:sp>
      <p:sp>
        <p:nvSpPr>
          <p:cNvPr id="8" name="Text Box 16"/>
          <p:cNvSpPr txBox="1">
            <a:spLocks noChangeArrowheads="1"/>
          </p:cNvSpPr>
          <p:nvPr/>
        </p:nvSpPr>
        <p:spPr bwMode="auto">
          <a:xfrm>
            <a:off x="762000" y="4038600"/>
            <a:ext cx="1702607" cy="1601284"/>
          </a:xfrm>
          <a:prstGeom prst="rect">
            <a:avLst/>
          </a:prstGeom>
          <a:solidFill>
            <a:srgbClr val="510E36"/>
          </a:solidFill>
          <a:ln w="9525">
            <a:no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 </a:t>
            </a:r>
            <a:endParaRPr lang="en-US" dirty="0">
              <a:effectLst/>
              <a:ea typeface="ＭＳ 明朝"/>
              <a:cs typeface="Times New Roman"/>
            </a:endParaRPr>
          </a:p>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Institutional</a:t>
            </a:r>
            <a:endParaRPr lang="en-US" dirty="0">
              <a:effectLst/>
              <a:ea typeface="ＭＳ 明朝"/>
              <a:cs typeface="Times New Roman"/>
            </a:endParaRPr>
          </a:p>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Investors</a:t>
            </a:r>
            <a:endParaRPr lang="en-US" dirty="0">
              <a:effectLst/>
              <a:ea typeface="ＭＳ 明朝"/>
              <a:cs typeface="Times New Roman"/>
            </a:endParaRPr>
          </a:p>
        </p:txBody>
      </p:sp>
      <p:sp>
        <p:nvSpPr>
          <p:cNvPr id="9" name="Text Box 17"/>
          <p:cNvSpPr txBox="1">
            <a:spLocks noChangeArrowheads="1"/>
          </p:cNvSpPr>
          <p:nvPr/>
        </p:nvSpPr>
        <p:spPr bwMode="auto">
          <a:xfrm>
            <a:off x="6532684" y="4038600"/>
            <a:ext cx="1702607" cy="1601284"/>
          </a:xfrm>
          <a:prstGeom prst="rect">
            <a:avLst/>
          </a:prstGeom>
          <a:solidFill>
            <a:srgbClr val="510E36"/>
          </a:solidFill>
          <a:ln w="9525">
            <a:no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 </a:t>
            </a:r>
            <a:endParaRPr lang="en-US" dirty="0">
              <a:effectLst/>
              <a:ea typeface="ＭＳ 明朝"/>
              <a:cs typeface="Times New Roman"/>
            </a:endParaRPr>
          </a:p>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Institutional</a:t>
            </a:r>
            <a:endParaRPr lang="en-US" dirty="0">
              <a:effectLst/>
              <a:ea typeface="ＭＳ 明朝"/>
              <a:cs typeface="Times New Roman"/>
            </a:endParaRPr>
          </a:p>
          <a:p>
            <a:pPr marL="0" marR="0" algn="ctr">
              <a:lnSpc>
                <a:spcPct val="115000"/>
              </a:lnSpc>
              <a:spcBef>
                <a:spcPts val="0"/>
              </a:spcBef>
              <a:spcAft>
                <a:spcPts val="1000"/>
              </a:spcAft>
            </a:pPr>
            <a:r>
              <a:rPr lang="en-GB" b="1" dirty="0">
                <a:solidFill>
                  <a:srgbClr val="FFFFFF"/>
                </a:solidFill>
                <a:effectLst/>
                <a:latin typeface="Lucida Sans"/>
                <a:ea typeface="ＭＳ 明朝"/>
                <a:cs typeface="Times New Roman"/>
              </a:rPr>
              <a:t>Investors</a:t>
            </a:r>
            <a:endParaRPr lang="en-US" dirty="0">
              <a:effectLst/>
              <a:ea typeface="ＭＳ 明朝"/>
              <a:cs typeface="Times New Roman"/>
            </a:endParaRPr>
          </a:p>
        </p:txBody>
      </p:sp>
      <p:sp>
        <p:nvSpPr>
          <p:cNvPr id="10" name="Text Box 19"/>
          <p:cNvSpPr txBox="1">
            <a:spLocks noChangeArrowheads="1"/>
          </p:cNvSpPr>
          <p:nvPr/>
        </p:nvSpPr>
        <p:spPr bwMode="auto">
          <a:xfrm>
            <a:off x="3581400" y="1676400"/>
            <a:ext cx="1968699" cy="450746"/>
          </a:xfrm>
          <a:prstGeom prst="rect">
            <a:avLst/>
          </a:prstGeom>
          <a:noFill/>
          <a:ln w="9525">
            <a:noFill/>
            <a:miter lim="800000"/>
            <a:headEnd/>
            <a:tailEnd/>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Savings</a:t>
            </a:r>
            <a:endParaRPr lang="en-US" dirty="0">
              <a:effectLst/>
              <a:ea typeface="ＭＳ 明朝"/>
              <a:cs typeface="Times New Roman"/>
            </a:endParaRPr>
          </a:p>
        </p:txBody>
      </p:sp>
      <p:sp>
        <p:nvSpPr>
          <p:cNvPr id="11" name="Text Box 20"/>
          <p:cNvSpPr txBox="1">
            <a:spLocks noChangeArrowheads="1"/>
          </p:cNvSpPr>
          <p:nvPr/>
        </p:nvSpPr>
        <p:spPr bwMode="auto">
          <a:xfrm>
            <a:off x="3567798" y="2743200"/>
            <a:ext cx="2748035" cy="450746"/>
          </a:xfrm>
          <a:prstGeom prst="rect">
            <a:avLst/>
          </a:prstGeom>
          <a:noFill/>
          <a:ln w="9525">
            <a:noFill/>
            <a:miter lim="800000"/>
            <a:headEnd/>
            <a:tailEnd/>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Pension or Insurance</a:t>
            </a:r>
            <a:endParaRPr lang="en-US" dirty="0">
              <a:effectLst/>
              <a:ea typeface="ＭＳ 明朝"/>
              <a:cs typeface="Times New Roman"/>
            </a:endParaRPr>
          </a:p>
        </p:txBody>
      </p:sp>
      <p:sp>
        <p:nvSpPr>
          <p:cNvPr id="12" name="Text Box 21"/>
          <p:cNvSpPr txBox="1">
            <a:spLocks noChangeArrowheads="1"/>
          </p:cNvSpPr>
          <p:nvPr/>
        </p:nvSpPr>
        <p:spPr bwMode="auto">
          <a:xfrm>
            <a:off x="2855696" y="4191000"/>
            <a:ext cx="3468904" cy="450746"/>
          </a:xfrm>
          <a:prstGeom prst="rect">
            <a:avLst/>
          </a:prstGeom>
          <a:noFill/>
          <a:ln w="9525">
            <a:noFill/>
            <a:miter lim="800000"/>
            <a:headEnd/>
            <a:tailEnd/>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Investment Capital</a:t>
            </a:r>
            <a:endParaRPr lang="en-US" dirty="0">
              <a:effectLst/>
              <a:ea typeface="ＭＳ 明朝"/>
              <a:cs typeface="Times New Roman"/>
            </a:endParaRPr>
          </a:p>
        </p:txBody>
      </p:sp>
      <p:sp>
        <p:nvSpPr>
          <p:cNvPr id="13" name="Text Box 22"/>
          <p:cNvSpPr txBox="1">
            <a:spLocks noChangeArrowheads="1"/>
          </p:cNvSpPr>
          <p:nvPr/>
        </p:nvSpPr>
        <p:spPr bwMode="auto">
          <a:xfrm>
            <a:off x="2988268" y="5188054"/>
            <a:ext cx="3031532" cy="450746"/>
          </a:xfrm>
          <a:prstGeom prst="rect">
            <a:avLst/>
          </a:prstGeom>
          <a:noFill/>
          <a:ln w="9525">
            <a:noFill/>
            <a:miter lim="800000"/>
            <a:headEnd/>
            <a:tailEnd/>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GB" dirty="0">
                <a:effectLst/>
                <a:latin typeface="Lucida Sans"/>
                <a:ea typeface="ＭＳ 明朝"/>
                <a:cs typeface="Times New Roman"/>
              </a:rPr>
              <a:t>Securities</a:t>
            </a:r>
            <a:endParaRPr lang="en-US" dirty="0">
              <a:effectLst/>
              <a:ea typeface="ＭＳ 明朝"/>
              <a:cs typeface="Times New Roman"/>
            </a:endParaRPr>
          </a:p>
        </p:txBody>
      </p:sp>
      <p:cxnSp>
        <p:nvCxnSpPr>
          <p:cNvPr id="14" name="AutoShape 23"/>
          <p:cNvCxnSpPr>
            <a:cxnSpLocks noChangeShapeType="1"/>
          </p:cNvCxnSpPr>
          <p:nvPr/>
        </p:nvCxnSpPr>
        <p:spPr bwMode="auto">
          <a:xfrm>
            <a:off x="2568771" y="5179922"/>
            <a:ext cx="3853120"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24"/>
          <p:cNvCxnSpPr>
            <a:cxnSpLocks noChangeShapeType="1"/>
          </p:cNvCxnSpPr>
          <p:nvPr/>
        </p:nvCxnSpPr>
        <p:spPr bwMode="auto">
          <a:xfrm flipH="1">
            <a:off x="2568771" y="4701059"/>
            <a:ext cx="3853120"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25"/>
          <p:cNvCxnSpPr>
            <a:cxnSpLocks noChangeShapeType="1"/>
          </p:cNvCxnSpPr>
          <p:nvPr/>
        </p:nvCxnSpPr>
        <p:spPr bwMode="auto">
          <a:xfrm rot="10800000">
            <a:off x="2568774" y="2643234"/>
            <a:ext cx="4670227" cy="1319167"/>
          </a:xfrm>
          <a:prstGeom prst="bentConnector3">
            <a:avLst>
              <a:gd name="adj1" fmla="val -267"/>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 name="AutoShape 27"/>
          <p:cNvCxnSpPr>
            <a:cxnSpLocks noChangeShapeType="1"/>
          </p:cNvCxnSpPr>
          <p:nvPr/>
        </p:nvCxnSpPr>
        <p:spPr bwMode="auto">
          <a:xfrm>
            <a:off x="2568771" y="2175440"/>
            <a:ext cx="5203629" cy="1786960"/>
          </a:xfrm>
          <a:prstGeom prst="bentConnector3">
            <a:avLst>
              <a:gd name="adj1" fmla="val 99847"/>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 name="AutoShape 28"/>
          <p:cNvCxnSpPr>
            <a:cxnSpLocks noChangeShapeType="1"/>
          </p:cNvCxnSpPr>
          <p:nvPr/>
        </p:nvCxnSpPr>
        <p:spPr bwMode="auto">
          <a:xfrm flipV="1">
            <a:off x="1227897" y="3276600"/>
            <a:ext cx="0" cy="6858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9"/>
          <p:cNvCxnSpPr>
            <a:cxnSpLocks noChangeShapeType="1"/>
          </p:cNvCxnSpPr>
          <p:nvPr/>
        </p:nvCxnSpPr>
        <p:spPr bwMode="auto">
          <a:xfrm>
            <a:off x="1767656" y="3276600"/>
            <a:ext cx="0" cy="6858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685800"/>
            <a:ext cx="8229600" cy="584778"/>
          </a:xfrm>
          <a:prstGeom prst="rect">
            <a:avLst/>
          </a:prstGeom>
        </p:spPr>
        <p:txBody>
          <a:bodyPr lIns="0" tIns="0" rIns="0" bIns="0">
            <a:normAutofit/>
          </a:bodyPr>
          <a:lstStyle/>
          <a:p>
            <a:pPr lvl="0">
              <a:defRPr sz="1800" cap="none">
                <a:solidFill>
                  <a:srgbClr val="000000"/>
                </a:solidFill>
              </a:defRPr>
            </a:pPr>
            <a:r>
              <a:rPr lang="en-US" sz="3500" dirty="0">
                <a:solidFill>
                  <a:srgbClr val="59103B"/>
                </a:solidFill>
              </a:rPr>
              <a:t>4. </a:t>
            </a:r>
            <a:r>
              <a:rPr sz="3500" dirty="0">
                <a:solidFill>
                  <a:srgbClr val="59103B"/>
                </a:solidFill>
              </a:rPr>
              <a:t>Securitization</a:t>
            </a:r>
          </a:p>
        </p:txBody>
      </p:sp>
      <p:sp>
        <p:nvSpPr>
          <p:cNvPr id="114" name="Shape 114"/>
          <p:cNvSpPr>
            <a:spLocks noGrp="1"/>
          </p:cNvSpPr>
          <p:nvPr>
            <p:ph type="body" idx="1"/>
          </p:nvPr>
        </p:nvSpPr>
        <p:spPr>
          <a:xfrm>
            <a:off x="457200" y="1600200"/>
            <a:ext cx="8229600" cy="4525963"/>
          </a:xfrm>
          <a:prstGeom prst="rect">
            <a:avLst/>
          </a:prstGeom>
        </p:spPr>
        <p:txBody>
          <a:bodyPr>
            <a:normAutofit/>
          </a:bodyPr>
          <a:lstStyle/>
          <a:p>
            <a:pPr marL="266700" lvl="0" indent="-266700">
              <a:lnSpc>
                <a:spcPct val="90000"/>
              </a:lnSpc>
              <a:spcBef>
                <a:spcPts val="500"/>
              </a:spcBef>
            </a:pPr>
            <a:r>
              <a:rPr dirty="0"/>
              <a:t>Mortgage bank pools mortgages and sells the pool to a special purpose vehicle (SPV)</a:t>
            </a:r>
          </a:p>
          <a:p>
            <a:pPr marL="266700" lvl="0" indent="-266700">
              <a:lnSpc>
                <a:spcPct val="90000"/>
              </a:lnSpc>
              <a:spcBef>
                <a:spcPts val="500"/>
              </a:spcBef>
            </a:pPr>
            <a:r>
              <a:rPr dirty="0"/>
              <a:t>SPV invites investors to buy securities in the pool – the secondary mortgages market.</a:t>
            </a:r>
          </a:p>
          <a:p>
            <a:pPr marL="266700" lvl="0" indent="-266700">
              <a:lnSpc>
                <a:spcPct val="90000"/>
              </a:lnSpc>
              <a:spcBef>
                <a:spcPts val="500"/>
              </a:spcBef>
            </a:pPr>
            <a:r>
              <a:rPr dirty="0"/>
              <a:t>These securities are called ‘mortgage-backed securities’ and investors are promised a portion of the collections from the loan package</a:t>
            </a:r>
          </a:p>
          <a:p>
            <a:pPr marL="266700" lvl="0" indent="-266700">
              <a:lnSpc>
                <a:spcPct val="90000"/>
              </a:lnSpc>
              <a:spcBef>
                <a:spcPts val="500"/>
              </a:spcBef>
              <a:spcAft>
                <a:spcPts val="2400"/>
              </a:spcAft>
            </a:pPr>
            <a:r>
              <a:rPr dirty="0"/>
              <a:t>The scheme lessens the risks for the bank, improves its liquidity and means it can give out loans more freely.</a:t>
            </a:r>
          </a:p>
          <a:p>
            <a:pPr marL="0" lvl="0" indent="0">
              <a:spcBef>
                <a:spcPts val="500"/>
              </a:spcBef>
              <a:spcAft>
                <a:spcPts val="600"/>
              </a:spcAft>
              <a:buSzTx/>
              <a:buNone/>
            </a:pPr>
            <a:r>
              <a:rPr lang="en-GB" b="1" i="1" dirty="0" smtClean="0"/>
              <a:t>&gt;&gt;</a:t>
            </a:r>
            <a:r>
              <a:rPr b="1" i="1" dirty="0" smtClean="0"/>
              <a:t>Question:</a:t>
            </a:r>
            <a:endParaRPr lang="en-GB" b="1" i="1" dirty="0" smtClean="0"/>
          </a:p>
          <a:p>
            <a:pPr marL="0" lvl="0" indent="0">
              <a:spcBef>
                <a:spcPts val="500"/>
              </a:spcBef>
              <a:spcAft>
                <a:spcPts val="600"/>
              </a:spcAft>
              <a:buSzTx/>
              <a:buNone/>
            </a:pPr>
            <a:r>
              <a:rPr i="1" dirty="0" smtClean="0"/>
              <a:t>What </a:t>
            </a:r>
            <a:r>
              <a:rPr i="1" dirty="0"/>
              <a:t>was the problem with the </a:t>
            </a:r>
            <a:r>
              <a:rPr i="1" dirty="0" smtClean="0"/>
              <a:t>securitization</a:t>
            </a:r>
            <a:r>
              <a:rPr lang="en-GB" i="1" dirty="0" smtClean="0"/>
              <a:t> </a:t>
            </a:r>
            <a:r>
              <a:rPr i="1" dirty="0" smtClean="0"/>
              <a:t>industry </a:t>
            </a:r>
            <a:r>
              <a:rPr i="1" dirty="0"/>
              <a:t>that threatened the global economy </a:t>
            </a:r>
            <a:r>
              <a:rPr i="1" dirty="0" smtClean="0"/>
              <a:t>in</a:t>
            </a:r>
            <a:r>
              <a:rPr lang="en-GB" i="1" dirty="0" smtClean="0"/>
              <a:t> </a:t>
            </a:r>
            <a:r>
              <a:rPr i="1" dirty="0" smtClean="0"/>
              <a:t>the </a:t>
            </a:r>
            <a:r>
              <a:rPr i="1" dirty="0"/>
              <a:t>years 2007-2010?</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17</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457200" y="5334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Assessing </a:t>
            </a:r>
            <a:r>
              <a:rPr lang="en-US" sz="3500" dirty="0" smtClean="0">
                <a:solidFill>
                  <a:srgbClr val="59103B"/>
                </a:solidFill>
              </a:rPr>
              <a:t>A</a:t>
            </a:r>
            <a:r>
              <a:rPr sz="3500" dirty="0" smtClean="0">
                <a:solidFill>
                  <a:srgbClr val="59103B"/>
                </a:solidFill>
              </a:rPr>
              <a:t>ffordability</a:t>
            </a:r>
            <a:endParaRPr sz="3500" dirty="0">
              <a:solidFill>
                <a:srgbClr val="59103B"/>
              </a:solidFill>
            </a:endParaRPr>
          </a:p>
        </p:txBody>
      </p:sp>
      <p:sp>
        <p:nvSpPr>
          <p:cNvPr id="118" name="Shape 118"/>
          <p:cNvSpPr>
            <a:spLocks noGrp="1"/>
          </p:cNvSpPr>
          <p:nvPr>
            <p:ph type="body" idx="1"/>
          </p:nvPr>
        </p:nvSpPr>
        <p:spPr>
          <a:xfrm>
            <a:off x="457200" y="1600201"/>
            <a:ext cx="8229600" cy="3200400"/>
          </a:xfrm>
          <a:prstGeom prst="rect">
            <a:avLst/>
          </a:prstGeom>
        </p:spPr>
        <p:txBody>
          <a:bodyPr>
            <a:normAutofit/>
          </a:bodyPr>
          <a:lstStyle/>
          <a:p>
            <a:pPr marL="266700" lvl="0" indent="-266700">
              <a:spcBef>
                <a:spcPts val="500"/>
              </a:spcBef>
            </a:pPr>
            <a:r>
              <a:rPr dirty="0"/>
              <a:t>Using a percentage of a monthly income – usually estimating that households can only afford between 20 per cent and 30 per cent of their income in paying back a loan</a:t>
            </a:r>
          </a:p>
          <a:p>
            <a:pPr marL="266700" lvl="0" indent="-266700">
              <a:spcBef>
                <a:spcPts val="500"/>
              </a:spcBef>
            </a:pPr>
            <a:r>
              <a:rPr dirty="0"/>
              <a:t>Subtracting actual expenditure from monthly income</a:t>
            </a:r>
          </a:p>
          <a:p>
            <a:pPr marL="266700" lvl="0" indent="-266700">
              <a:spcBef>
                <a:spcPts val="500"/>
              </a:spcBef>
            </a:pPr>
            <a:r>
              <a:rPr dirty="0"/>
              <a:t>Testing affordability by means of a probationary savings period prior to making a loan</a:t>
            </a:r>
          </a:p>
          <a:p>
            <a:pPr marL="266700" lvl="0" indent="-266700">
              <a:spcBef>
                <a:spcPts val="500"/>
              </a:spcBef>
            </a:pPr>
            <a:r>
              <a:rPr dirty="0"/>
              <a:t>Ability to make a downpayment of the housing loan</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18</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Financial </a:t>
            </a:r>
            <a:r>
              <a:rPr lang="en-US" sz="3500" dirty="0" smtClean="0">
                <a:solidFill>
                  <a:srgbClr val="59103B"/>
                </a:solidFill>
              </a:rPr>
              <a:t>A</a:t>
            </a:r>
            <a:r>
              <a:rPr sz="3500" dirty="0" smtClean="0">
                <a:solidFill>
                  <a:srgbClr val="59103B"/>
                </a:solidFill>
              </a:rPr>
              <a:t>ccess </a:t>
            </a:r>
            <a:r>
              <a:rPr sz="3500" dirty="0">
                <a:solidFill>
                  <a:srgbClr val="59103B"/>
                </a:solidFill>
              </a:rPr>
              <a:t>in </a:t>
            </a:r>
            <a:r>
              <a:rPr lang="en-US" sz="3500" dirty="0" smtClean="0">
                <a:solidFill>
                  <a:srgbClr val="59103B"/>
                </a:solidFill>
              </a:rPr>
              <a:t>A</a:t>
            </a:r>
            <a:r>
              <a:rPr sz="3500" dirty="0" smtClean="0">
                <a:solidFill>
                  <a:srgbClr val="59103B"/>
                </a:solidFill>
              </a:rPr>
              <a:t>frica</a:t>
            </a:r>
            <a:endParaRPr sz="3500" dirty="0">
              <a:solidFill>
                <a:srgbClr val="59103B"/>
              </a:solidFill>
            </a:endParaRP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19</a:t>
            </a:fld>
            <a:endParaRPr lang="en-GB" sz="1200" b="0" dirty="0">
              <a:latin typeface="Myriad Pro"/>
              <a:cs typeface="Myriad Pro"/>
            </a:endParaRPr>
          </a:p>
        </p:txBody>
      </p:sp>
      <p:pic>
        <p:nvPicPr>
          <p:cNvPr id="4" name="Picture 3"/>
          <p:cNvPicPr>
            <a:picLocks noChangeAspect="1"/>
          </p:cNvPicPr>
          <p:nvPr/>
        </p:nvPicPr>
        <p:blipFill>
          <a:blip r:embed="rId2"/>
          <a:stretch>
            <a:fillRect/>
          </a:stretch>
        </p:blipFill>
        <p:spPr>
          <a:xfrm>
            <a:off x="140010" y="1793395"/>
            <a:ext cx="8826943" cy="421793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lang="pt-BR" sz="3500" dirty="0" smtClean="0">
                <a:solidFill>
                  <a:srgbClr val="59103B"/>
                </a:solidFill>
              </a:rPr>
              <a:t>Learning </a:t>
            </a:r>
            <a:r>
              <a:rPr lang="pt-BR" sz="3500" dirty="0" err="1" smtClean="0">
                <a:solidFill>
                  <a:srgbClr val="59103B"/>
                </a:solidFill>
              </a:rPr>
              <a:t>Outcomes</a:t>
            </a:r>
            <a:endParaRPr lang="pt-BR" sz="3500" dirty="0">
              <a:solidFill>
                <a:srgbClr val="59103B"/>
              </a:solidFill>
            </a:endParaRPr>
          </a:p>
        </p:txBody>
      </p:sp>
      <p:sp>
        <p:nvSpPr>
          <p:cNvPr id="51" name="Shape 51"/>
          <p:cNvSpPr>
            <a:spLocks noGrp="1"/>
          </p:cNvSpPr>
          <p:nvPr>
            <p:ph type="body" idx="1"/>
          </p:nvPr>
        </p:nvSpPr>
        <p:spPr>
          <a:xfrm>
            <a:off x="457200" y="1752600"/>
            <a:ext cx="8229600" cy="4373563"/>
          </a:xfrm>
          <a:prstGeom prst="rect">
            <a:avLst/>
          </a:prstGeom>
        </p:spPr>
        <p:txBody>
          <a:bodyPr>
            <a:normAutofit/>
          </a:bodyPr>
          <a:lstStyle/>
          <a:p>
            <a:pPr marL="0" indent="0">
              <a:spcBef>
                <a:spcPts val="500"/>
              </a:spcBef>
              <a:buSzTx/>
              <a:buNone/>
            </a:pPr>
            <a:r>
              <a:rPr dirty="0"/>
              <a:t>Participants will be able to:</a:t>
            </a:r>
          </a:p>
          <a:p>
            <a:pPr marL="361950" lvl="0" indent="-361950">
              <a:spcBef>
                <a:spcPts val="500"/>
              </a:spcBef>
              <a:buFont typeface="+mj-lt"/>
              <a:buAutoNum type="arabicPeriod"/>
            </a:pPr>
            <a:r>
              <a:rPr dirty="0" smtClean="0"/>
              <a:t>Explain </a:t>
            </a:r>
            <a:r>
              <a:rPr dirty="0"/>
              <a:t>why housing finance is important and how the housing finance system </a:t>
            </a:r>
            <a:r>
              <a:rPr dirty="0" smtClean="0"/>
              <a:t>works</a:t>
            </a:r>
            <a:endParaRPr lang="en-US" dirty="0" smtClean="0"/>
          </a:p>
          <a:p>
            <a:pPr marL="361950" lvl="0" indent="-361950">
              <a:spcBef>
                <a:spcPts val="500"/>
              </a:spcBef>
              <a:buFont typeface="+mj-lt"/>
              <a:buAutoNum type="arabicPeriod"/>
            </a:pPr>
            <a:r>
              <a:rPr dirty="0" smtClean="0"/>
              <a:t>Discuss </a:t>
            </a:r>
            <a:r>
              <a:rPr dirty="0"/>
              <a:t>why poor have difficulty accessing housing finance and what options exist for </a:t>
            </a:r>
            <a:r>
              <a:rPr dirty="0" smtClean="0"/>
              <a:t>them</a:t>
            </a:r>
            <a:endParaRPr lang="en-US" dirty="0" smtClean="0"/>
          </a:p>
          <a:p>
            <a:pPr marL="361950" lvl="0" indent="-361950">
              <a:spcBef>
                <a:spcPts val="500"/>
              </a:spcBef>
              <a:buFont typeface="+mj-lt"/>
              <a:buAutoNum type="arabicPeriod"/>
            </a:pPr>
            <a:r>
              <a:rPr dirty="0" smtClean="0"/>
              <a:t>Understand </a:t>
            </a:r>
            <a:r>
              <a:rPr dirty="0"/>
              <a:t>possible roles of the government</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57200" y="152400"/>
            <a:ext cx="8229600" cy="1077218"/>
          </a:xfrm>
          <a:prstGeom prst="rect">
            <a:avLst/>
          </a:prstGeom>
        </p:spPr>
        <p:txBody>
          <a:bodyPr lIns="0" tIns="0" rIns="0" bIns="0">
            <a:normAutofit/>
          </a:bodyPr>
          <a:lstStyle/>
          <a:p>
            <a:pPr>
              <a:defRPr sz="1800" cap="none">
                <a:solidFill>
                  <a:srgbClr val="000000"/>
                </a:solidFill>
              </a:defRPr>
            </a:pPr>
            <a:r>
              <a:rPr sz="3500" dirty="0">
                <a:solidFill>
                  <a:srgbClr val="59103B"/>
                </a:solidFill>
              </a:rPr>
              <a:t>Why Fewer than 15 </a:t>
            </a:r>
            <a:r>
              <a:rPr lang="en-GB" sz="3500" dirty="0" smtClean="0">
                <a:solidFill>
                  <a:srgbClr val="59103B"/>
                </a:solidFill>
              </a:rPr>
              <a:t>P</a:t>
            </a:r>
            <a:r>
              <a:rPr sz="3500" dirty="0" smtClean="0">
                <a:solidFill>
                  <a:srgbClr val="59103B"/>
                </a:solidFill>
              </a:rPr>
              <a:t>er </a:t>
            </a:r>
            <a:r>
              <a:rPr lang="en-US" sz="3500" dirty="0" smtClean="0">
                <a:solidFill>
                  <a:srgbClr val="59103B"/>
                </a:solidFill>
              </a:rPr>
              <a:t>C</a:t>
            </a:r>
            <a:r>
              <a:rPr sz="3500" dirty="0" smtClean="0">
                <a:solidFill>
                  <a:srgbClr val="59103B"/>
                </a:solidFill>
              </a:rPr>
              <a:t>ent </a:t>
            </a:r>
            <a:r>
              <a:rPr sz="3500" dirty="0">
                <a:solidFill>
                  <a:srgbClr val="59103B"/>
                </a:solidFill>
              </a:rPr>
              <a:t>of Africans </a:t>
            </a:r>
            <a:r>
              <a:rPr lang="en-GB" sz="3500" dirty="0" smtClean="0">
                <a:solidFill>
                  <a:srgbClr val="59103B"/>
                </a:solidFill>
              </a:rPr>
              <a:t>C</a:t>
            </a:r>
            <a:r>
              <a:rPr sz="3500" dirty="0" smtClean="0">
                <a:solidFill>
                  <a:srgbClr val="59103B"/>
                </a:solidFill>
              </a:rPr>
              <a:t>an </a:t>
            </a:r>
            <a:r>
              <a:rPr lang="en-GB" sz="3500" dirty="0" smtClean="0">
                <a:solidFill>
                  <a:srgbClr val="59103B"/>
                </a:solidFill>
              </a:rPr>
              <a:t>A</a:t>
            </a:r>
            <a:r>
              <a:rPr sz="3500" dirty="0" smtClean="0">
                <a:solidFill>
                  <a:srgbClr val="59103B"/>
                </a:solidFill>
              </a:rPr>
              <a:t>ccess </a:t>
            </a:r>
            <a:r>
              <a:rPr sz="3500" dirty="0">
                <a:solidFill>
                  <a:srgbClr val="59103B"/>
                </a:solidFill>
              </a:rPr>
              <a:t>Mortgages</a:t>
            </a:r>
          </a:p>
        </p:txBody>
      </p:sp>
      <p:sp>
        <p:nvSpPr>
          <p:cNvPr id="122" name="Shape 122"/>
          <p:cNvSpPr>
            <a:spLocks noGrp="1"/>
          </p:cNvSpPr>
          <p:nvPr>
            <p:ph type="body" idx="1"/>
          </p:nvPr>
        </p:nvSpPr>
        <p:spPr>
          <a:xfrm>
            <a:off x="457200" y="1600200"/>
            <a:ext cx="8229600" cy="4525963"/>
          </a:xfrm>
          <a:prstGeom prst="rect">
            <a:avLst/>
          </a:prstGeom>
        </p:spPr>
        <p:txBody>
          <a:bodyPr/>
          <a:lstStyle/>
          <a:p>
            <a:pPr marL="266700" lvl="0" indent="-266700">
              <a:spcBef>
                <a:spcPts val="500"/>
              </a:spcBef>
            </a:pPr>
            <a:r>
              <a:rPr dirty="0"/>
              <a:t>Need stable, formal employment</a:t>
            </a:r>
          </a:p>
          <a:p>
            <a:pPr marL="266700" lvl="0" indent="-266700">
              <a:spcBef>
                <a:spcPts val="500"/>
              </a:spcBef>
            </a:pPr>
            <a:r>
              <a:rPr dirty="0"/>
              <a:t>Few earn enough to afford the loan</a:t>
            </a:r>
          </a:p>
          <a:p>
            <a:pPr marL="266700" lvl="0" indent="-266700">
              <a:spcBef>
                <a:spcPts val="500"/>
              </a:spcBef>
            </a:pPr>
            <a:r>
              <a:rPr dirty="0"/>
              <a:t>Few properties are legally able to perform as security</a:t>
            </a:r>
          </a:p>
          <a:p>
            <a:pPr marL="266700" lvl="0" indent="-266700">
              <a:spcBef>
                <a:spcPts val="500"/>
              </a:spcBef>
            </a:pPr>
            <a:r>
              <a:rPr dirty="0"/>
              <a:t>Few borrowers have bank accounts</a:t>
            </a:r>
          </a:p>
          <a:p>
            <a:pPr marL="266700" lvl="0" indent="-266700">
              <a:spcBef>
                <a:spcPts val="500"/>
              </a:spcBef>
              <a:spcAft>
                <a:spcPts val="2400"/>
              </a:spcAft>
            </a:pPr>
            <a:r>
              <a:rPr dirty="0"/>
              <a:t>There are few mortgage providers in Africa</a:t>
            </a:r>
          </a:p>
          <a:p>
            <a:pPr lvl="0">
              <a:spcBef>
                <a:spcPts val="500"/>
              </a:spcBef>
              <a:spcAft>
                <a:spcPts val="600"/>
              </a:spcAft>
              <a:buSzTx/>
              <a:buNone/>
            </a:pPr>
            <a:r>
              <a:rPr lang="en-GB" b="1" i="1" dirty="0" smtClean="0"/>
              <a:t>&gt;&gt;</a:t>
            </a:r>
            <a:r>
              <a:rPr b="1" i="1" dirty="0" smtClean="0"/>
              <a:t>Question</a:t>
            </a:r>
            <a:r>
              <a:rPr b="1" i="1" dirty="0"/>
              <a:t>: </a:t>
            </a:r>
            <a:endParaRPr lang="en-GB" b="1" i="1" dirty="0" smtClean="0"/>
          </a:p>
          <a:p>
            <a:pPr lvl="0">
              <a:spcBef>
                <a:spcPts val="500"/>
              </a:spcBef>
              <a:spcAft>
                <a:spcPts val="600"/>
              </a:spcAft>
              <a:buSzTx/>
              <a:buNone/>
            </a:pPr>
            <a:r>
              <a:rPr i="1" dirty="0" smtClean="0"/>
              <a:t>What </a:t>
            </a:r>
            <a:r>
              <a:rPr i="1" dirty="0"/>
              <a:t>other options for finance are there?</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20</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457200" y="634422"/>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Interest </a:t>
            </a:r>
            <a:r>
              <a:rPr lang="en-GB" sz="3500" dirty="0" smtClean="0">
                <a:solidFill>
                  <a:srgbClr val="59103B"/>
                </a:solidFill>
              </a:rPr>
              <a:t>R</a:t>
            </a:r>
            <a:r>
              <a:rPr sz="3500" dirty="0" smtClean="0">
                <a:solidFill>
                  <a:srgbClr val="59103B"/>
                </a:solidFill>
              </a:rPr>
              <a:t>ates</a:t>
            </a:r>
            <a:endParaRPr sz="3500" dirty="0">
              <a:solidFill>
                <a:srgbClr val="59103B"/>
              </a:solidFill>
            </a:endParaRPr>
          </a:p>
        </p:txBody>
      </p:sp>
      <p:sp>
        <p:nvSpPr>
          <p:cNvPr id="130" name="Shape 130"/>
          <p:cNvSpPr>
            <a:spLocks noGrp="1"/>
          </p:cNvSpPr>
          <p:nvPr>
            <p:ph type="body" idx="1"/>
          </p:nvPr>
        </p:nvSpPr>
        <p:spPr>
          <a:xfrm>
            <a:off x="457200" y="1600200"/>
            <a:ext cx="8229600" cy="4525963"/>
          </a:xfrm>
          <a:prstGeom prst="rect">
            <a:avLst/>
          </a:prstGeom>
        </p:spPr>
        <p:txBody>
          <a:bodyPr>
            <a:noAutofit/>
          </a:bodyPr>
          <a:lstStyle/>
          <a:p>
            <a:pPr marL="266700" lvl="0" indent="-266700">
              <a:spcBef>
                <a:spcPts val="500"/>
              </a:spcBef>
            </a:pPr>
            <a:r>
              <a:rPr dirty="0"/>
              <a:t>The fee charged for lending money</a:t>
            </a:r>
          </a:p>
          <a:p>
            <a:pPr marL="266700" lvl="0" indent="-266700">
              <a:spcBef>
                <a:spcPts val="500"/>
              </a:spcBef>
            </a:pPr>
            <a:r>
              <a:rPr dirty="0"/>
              <a:t>Calculated as a percentage of capital amount payable on a monthly basis </a:t>
            </a:r>
          </a:p>
          <a:p>
            <a:pPr marL="266700" lvl="0" indent="-266700">
              <a:spcBef>
                <a:spcPts val="500"/>
              </a:spcBef>
            </a:pPr>
            <a:r>
              <a:rPr dirty="0"/>
              <a:t>Sometimes governments try to force housing finance institution to keep interest rates low to benefit the poor</a:t>
            </a:r>
          </a:p>
          <a:p>
            <a:pPr marL="266700" lvl="0" indent="-266700">
              <a:spcBef>
                <a:spcPts val="500"/>
              </a:spcBef>
            </a:pPr>
            <a:r>
              <a:rPr dirty="0"/>
              <a:t>The consequence can be that banks are unable to cover their costs</a:t>
            </a:r>
          </a:p>
          <a:p>
            <a:pPr marL="266700" lvl="0" indent="-266700">
              <a:spcBef>
                <a:spcPts val="500"/>
              </a:spcBef>
              <a:spcAft>
                <a:spcPts val="3000"/>
              </a:spcAft>
            </a:pPr>
            <a:r>
              <a:rPr dirty="0"/>
              <a:t>Rates often change during the course of loan repayments</a:t>
            </a:r>
          </a:p>
          <a:p>
            <a:pPr lvl="0">
              <a:spcBef>
                <a:spcPts val="500"/>
              </a:spcBef>
              <a:buSzTx/>
              <a:buNone/>
            </a:pPr>
            <a:r>
              <a:rPr lang="en-GB" sz="2100" b="1" i="1" dirty="0" smtClean="0"/>
              <a:t>&gt;&gt;</a:t>
            </a:r>
            <a:r>
              <a:rPr sz="2100" b="1" i="1" dirty="0" smtClean="0"/>
              <a:t>Question:</a:t>
            </a:r>
            <a:endParaRPr lang="en-GB" sz="2100" b="1" i="1" dirty="0" smtClean="0"/>
          </a:p>
          <a:p>
            <a:pPr lvl="0">
              <a:spcBef>
                <a:spcPts val="500"/>
              </a:spcBef>
              <a:buSzTx/>
              <a:buNone/>
            </a:pPr>
            <a:r>
              <a:rPr sz="2100" i="1" dirty="0" smtClean="0"/>
              <a:t>For </a:t>
            </a:r>
            <a:r>
              <a:rPr sz="2100" i="1" dirty="0"/>
              <a:t>borrowers, what are the consequences of </a:t>
            </a:r>
            <a:r>
              <a:rPr lang="en-GB" sz="2100" i="1" dirty="0" smtClean="0"/>
              <a:t> </a:t>
            </a:r>
            <a:r>
              <a:rPr sz="2100" i="1" dirty="0" smtClean="0"/>
              <a:t>rises </a:t>
            </a:r>
            <a:r>
              <a:rPr sz="2100" i="1" dirty="0"/>
              <a:t>and falls in interest rates?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21</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What </a:t>
            </a:r>
            <a:r>
              <a:rPr lang="en-GB" sz="3500" dirty="0" smtClean="0">
                <a:solidFill>
                  <a:srgbClr val="59103B"/>
                </a:solidFill>
              </a:rPr>
              <a:t>S</a:t>
            </a:r>
            <a:r>
              <a:rPr sz="3500" dirty="0" smtClean="0">
                <a:solidFill>
                  <a:srgbClr val="59103B"/>
                </a:solidFill>
              </a:rPr>
              <a:t>ystems </a:t>
            </a:r>
            <a:r>
              <a:rPr lang="en-GB" sz="3500" dirty="0" smtClean="0">
                <a:solidFill>
                  <a:srgbClr val="59103B"/>
                </a:solidFill>
              </a:rPr>
              <a:t>E</a:t>
            </a:r>
            <a:r>
              <a:rPr sz="3500" dirty="0" smtClean="0">
                <a:solidFill>
                  <a:srgbClr val="59103B"/>
                </a:solidFill>
              </a:rPr>
              <a:t>xist </a:t>
            </a:r>
            <a:r>
              <a:rPr sz="3500" dirty="0">
                <a:solidFill>
                  <a:srgbClr val="59103B"/>
                </a:solidFill>
              </a:rPr>
              <a:t>for the </a:t>
            </a:r>
            <a:r>
              <a:rPr lang="en-GB" sz="3500" dirty="0" smtClean="0">
                <a:solidFill>
                  <a:srgbClr val="59103B"/>
                </a:solidFill>
              </a:rPr>
              <a:t>P</a:t>
            </a:r>
            <a:r>
              <a:rPr sz="3500" dirty="0" smtClean="0">
                <a:solidFill>
                  <a:srgbClr val="59103B"/>
                </a:solidFill>
              </a:rPr>
              <a:t>oor</a:t>
            </a:r>
            <a:r>
              <a:rPr sz="3500" dirty="0">
                <a:solidFill>
                  <a:srgbClr val="59103B"/>
                </a:solidFill>
              </a:rPr>
              <a:t>?</a:t>
            </a:r>
          </a:p>
        </p:txBody>
      </p:sp>
      <p:sp>
        <p:nvSpPr>
          <p:cNvPr id="126" name="Shape 126"/>
          <p:cNvSpPr>
            <a:spLocks noGrp="1"/>
          </p:cNvSpPr>
          <p:nvPr>
            <p:ph type="body" idx="1"/>
          </p:nvPr>
        </p:nvSpPr>
        <p:spPr>
          <a:xfrm>
            <a:off x="457200" y="1752600"/>
            <a:ext cx="8229600" cy="4525963"/>
          </a:xfrm>
          <a:prstGeom prst="rect">
            <a:avLst/>
          </a:prstGeom>
        </p:spPr>
        <p:txBody>
          <a:bodyPr>
            <a:normAutofit/>
          </a:bodyPr>
          <a:lstStyle/>
          <a:p>
            <a:pPr marL="266700" lvl="0" indent="-266700">
              <a:spcBef>
                <a:spcPts val="600"/>
              </a:spcBef>
            </a:pPr>
            <a:r>
              <a:rPr dirty="0"/>
              <a:t>Non-mortgage loans – usually smaller than mortgages, payable over shorter period</a:t>
            </a:r>
          </a:p>
          <a:p>
            <a:pPr marL="628650" lvl="1" indent="-361950">
              <a:spcBef>
                <a:spcPts val="600"/>
              </a:spcBef>
            </a:pPr>
            <a:r>
              <a:rPr dirty="0"/>
              <a:t>Pension-backed loans</a:t>
            </a:r>
          </a:p>
          <a:p>
            <a:pPr marL="628650" lvl="1" indent="-361950">
              <a:spcBef>
                <a:spcPts val="600"/>
              </a:spcBef>
            </a:pPr>
            <a:r>
              <a:rPr dirty="0"/>
              <a:t>Housing micro-loans</a:t>
            </a:r>
          </a:p>
          <a:p>
            <a:pPr marL="266700" lvl="0" indent="-266700">
              <a:spcBef>
                <a:spcPts val="600"/>
              </a:spcBef>
            </a:pPr>
            <a:r>
              <a:rPr dirty="0"/>
              <a:t>Informal finance – an incremental financing approach, often a matter of saving materials rather than cash, until enough is available for construction</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22</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457200" y="152400"/>
            <a:ext cx="7239000" cy="107721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Understanding </a:t>
            </a:r>
            <a:r>
              <a:rPr lang="en-GB" sz="3500" dirty="0" smtClean="0">
                <a:solidFill>
                  <a:srgbClr val="59103B"/>
                </a:solidFill>
              </a:rPr>
              <a:t>P</a:t>
            </a:r>
            <a:r>
              <a:rPr sz="3500" dirty="0" smtClean="0">
                <a:solidFill>
                  <a:srgbClr val="59103B"/>
                </a:solidFill>
              </a:rPr>
              <a:t>ension</a:t>
            </a:r>
            <a:r>
              <a:rPr sz="3500" dirty="0">
                <a:solidFill>
                  <a:srgbClr val="59103B"/>
                </a:solidFill>
              </a:rPr>
              <a:t>-Backed </a:t>
            </a:r>
            <a:r>
              <a:rPr lang="en-GB" sz="3500" dirty="0" smtClean="0">
                <a:solidFill>
                  <a:srgbClr val="59103B"/>
                </a:solidFill>
              </a:rPr>
              <a:t>L</a:t>
            </a:r>
            <a:r>
              <a:rPr sz="3500" dirty="0" smtClean="0">
                <a:solidFill>
                  <a:srgbClr val="59103B"/>
                </a:solidFill>
              </a:rPr>
              <a:t>oans </a:t>
            </a:r>
            <a:r>
              <a:rPr sz="3500" dirty="0">
                <a:solidFill>
                  <a:srgbClr val="59103B"/>
                </a:solidFill>
              </a:rPr>
              <a:t>for </a:t>
            </a:r>
            <a:r>
              <a:rPr lang="en-GB" sz="3500" dirty="0" smtClean="0">
                <a:solidFill>
                  <a:srgbClr val="59103B"/>
                </a:solidFill>
              </a:rPr>
              <a:t>H</a:t>
            </a:r>
            <a:r>
              <a:rPr sz="3500" dirty="0" smtClean="0">
                <a:solidFill>
                  <a:srgbClr val="59103B"/>
                </a:solidFill>
              </a:rPr>
              <a:t>ousing</a:t>
            </a:r>
            <a:endParaRPr sz="3500" dirty="0">
              <a:solidFill>
                <a:srgbClr val="59103B"/>
              </a:solidFill>
            </a:endParaRP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23</a:t>
            </a:fld>
            <a:endParaRPr lang="en-GB" sz="1200" b="0" dirty="0">
              <a:latin typeface="Myriad Pro"/>
              <a:cs typeface="Myriad Pro"/>
            </a:endParaRPr>
          </a:p>
        </p:txBody>
      </p:sp>
      <p:sp>
        <p:nvSpPr>
          <p:cNvPr id="6" name="Rectangle 5"/>
          <p:cNvSpPr/>
          <p:nvPr/>
        </p:nvSpPr>
        <p:spPr>
          <a:xfrm>
            <a:off x="1573212" y="2202815"/>
            <a:ext cx="1828800" cy="866140"/>
          </a:xfrm>
          <a:prstGeom prst="rect">
            <a:avLst/>
          </a:prstGeom>
          <a:solidFill>
            <a:srgbClr val="510E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b="1">
                <a:effectLst/>
                <a:latin typeface="Myriad Pro"/>
                <a:ea typeface="Calibri"/>
                <a:cs typeface="Myriad Pro"/>
              </a:rPr>
              <a:t>PENSION FUND</a:t>
            </a:r>
            <a:endParaRPr lang="en-US">
              <a:effectLst/>
              <a:latin typeface="Myriad Pro"/>
              <a:ea typeface="Calibri"/>
              <a:cs typeface="Myriad Pro"/>
            </a:endParaRPr>
          </a:p>
        </p:txBody>
      </p:sp>
      <p:sp>
        <p:nvSpPr>
          <p:cNvPr id="7" name="Rectangle 6"/>
          <p:cNvSpPr/>
          <p:nvPr/>
        </p:nvSpPr>
        <p:spPr>
          <a:xfrm>
            <a:off x="3372167" y="4495800"/>
            <a:ext cx="1828800" cy="817245"/>
          </a:xfrm>
          <a:prstGeom prst="rect">
            <a:avLst/>
          </a:prstGeom>
          <a:solidFill>
            <a:srgbClr val="510E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b="1">
                <a:effectLst/>
                <a:latin typeface="Myriad Pro"/>
                <a:ea typeface="Calibri"/>
                <a:cs typeface="Myriad Pro"/>
              </a:rPr>
              <a:t>PENSION FUND MEMBER</a:t>
            </a:r>
            <a:endParaRPr lang="en-US">
              <a:effectLst/>
              <a:latin typeface="Myriad Pro"/>
              <a:ea typeface="Calibri"/>
              <a:cs typeface="Myriad Pro"/>
            </a:endParaRPr>
          </a:p>
        </p:txBody>
      </p:sp>
      <p:sp>
        <p:nvSpPr>
          <p:cNvPr id="8" name="Rectangle 7"/>
          <p:cNvSpPr/>
          <p:nvPr/>
        </p:nvSpPr>
        <p:spPr>
          <a:xfrm>
            <a:off x="5410517" y="2286000"/>
            <a:ext cx="2160270" cy="866140"/>
          </a:xfrm>
          <a:prstGeom prst="rect">
            <a:avLst/>
          </a:prstGeom>
          <a:solidFill>
            <a:srgbClr val="510E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b="1">
                <a:effectLst/>
                <a:latin typeface="Myriad Pro"/>
                <a:ea typeface="Calibri"/>
                <a:cs typeface="Myriad Pro"/>
              </a:rPr>
              <a:t>FINANCIAL INSTITUTION</a:t>
            </a:r>
            <a:endParaRPr lang="en-US">
              <a:effectLst/>
              <a:latin typeface="Myriad Pro"/>
              <a:ea typeface="Calibri"/>
              <a:cs typeface="Myriad Pro"/>
            </a:endParaRPr>
          </a:p>
        </p:txBody>
      </p:sp>
      <p:cxnSp>
        <p:nvCxnSpPr>
          <p:cNvPr id="9" name="Straight Arrow Connector 8"/>
          <p:cNvCxnSpPr/>
          <p:nvPr/>
        </p:nvCxnSpPr>
        <p:spPr>
          <a:xfrm>
            <a:off x="3471227" y="2847340"/>
            <a:ext cx="1828800" cy="0"/>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70132" y="3345815"/>
            <a:ext cx="692150" cy="983615"/>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00027" y="3262630"/>
            <a:ext cx="955675" cy="1426845"/>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07272" y="3152140"/>
            <a:ext cx="996950" cy="1343660"/>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29000" y="2133600"/>
            <a:ext cx="1828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t>Pension</a:t>
            </a:r>
          </a:p>
          <a:p>
            <a:pPr marL="0" marR="0" indent="0" algn="ctr" defTabSz="914400" rtl="0" fontAlgn="auto" latinLnBrk="1" hangingPunct="0">
              <a:lnSpc>
                <a:spcPct val="100000"/>
              </a:lnSpc>
              <a:spcBef>
                <a:spcPts val="0"/>
              </a:spcBef>
              <a:spcAft>
                <a:spcPts val="0"/>
              </a:spcAft>
              <a:buClrTx/>
              <a:buSzTx/>
              <a:buFontTx/>
              <a:buNone/>
              <a:tabLst/>
            </a:pPr>
            <a:r>
              <a:rPr lang="en-GB" dirty="0" smtClean="0"/>
              <a:t>Administrator</a:t>
            </a:r>
            <a:r>
              <a:rPr lang="en-US" dirty="0" smtClean="0"/>
              <a:t> </a:t>
            </a:r>
            <a:endParaRPr kumimoji="0" lang="en-US" b="0" i="0" u="none" strike="noStrike" cap="none" spc="0" normalizeH="0" baseline="0" dirty="0">
              <a:ln>
                <a:noFill/>
              </a:ln>
              <a:solidFill>
                <a:srgbClr val="000000"/>
              </a:solidFill>
              <a:effectLst/>
              <a:uFillTx/>
              <a:sym typeface="Calibri"/>
            </a:endParaRPr>
          </a:p>
        </p:txBody>
      </p:sp>
      <p:sp>
        <p:nvSpPr>
          <p:cNvPr id="13" name="TextBox 12"/>
          <p:cNvSpPr txBox="1"/>
          <p:nvPr/>
        </p:nvSpPr>
        <p:spPr>
          <a:xfrm>
            <a:off x="3962400" y="3505200"/>
            <a:ext cx="1295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dirty="0"/>
              <a:t>Housing Loan</a:t>
            </a:r>
            <a:endParaRPr lang="en-US" dirty="0"/>
          </a:p>
        </p:txBody>
      </p:sp>
      <p:sp>
        <p:nvSpPr>
          <p:cNvPr id="14" name="TextBox 13"/>
          <p:cNvSpPr txBox="1"/>
          <p:nvPr/>
        </p:nvSpPr>
        <p:spPr>
          <a:xfrm>
            <a:off x="6019800" y="3581400"/>
            <a:ext cx="1143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dirty="0"/>
              <a:t>Loan Payments</a:t>
            </a:r>
            <a:r>
              <a:rPr lang="en-US" dirty="0"/>
              <a:t> </a:t>
            </a:r>
          </a:p>
        </p:txBody>
      </p:sp>
      <p:sp>
        <p:nvSpPr>
          <p:cNvPr id="15" name="TextBox 14"/>
          <p:cNvSpPr txBox="1"/>
          <p:nvPr/>
        </p:nvSpPr>
        <p:spPr>
          <a:xfrm>
            <a:off x="1066800" y="3810000"/>
            <a:ext cx="1828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dirty="0"/>
              <a:t>Savings into the</a:t>
            </a:r>
            <a:endParaRPr lang="en-US" dirty="0"/>
          </a:p>
          <a:p>
            <a:pPr algn="ctr"/>
            <a:r>
              <a:rPr lang="en-GB" dirty="0"/>
              <a:t>Pension fund</a:t>
            </a:r>
            <a:r>
              <a:rPr lang="en-US" dirty="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57200" y="6096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Housing </a:t>
            </a:r>
            <a:r>
              <a:rPr lang="en-GB" sz="3500" dirty="0" smtClean="0">
                <a:solidFill>
                  <a:srgbClr val="59103B"/>
                </a:solidFill>
              </a:rPr>
              <a:t>M</a:t>
            </a:r>
            <a:r>
              <a:rPr sz="3500" dirty="0" smtClean="0">
                <a:solidFill>
                  <a:srgbClr val="59103B"/>
                </a:solidFill>
              </a:rPr>
              <a:t>icro</a:t>
            </a:r>
            <a:r>
              <a:rPr sz="3500" dirty="0">
                <a:solidFill>
                  <a:srgbClr val="59103B"/>
                </a:solidFill>
              </a:rPr>
              <a:t>-loans</a:t>
            </a:r>
          </a:p>
        </p:txBody>
      </p:sp>
      <p:sp>
        <p:nvSpPr>
          <p:cNvPr id="142" name="Shape 142"/>
          <p:cNvSpPr>
            <a:spLocks noGrp="1"/>
          </p:cNvSpPr>
          <p:nvPr>
            <p:ph type="body" idx="1"/>
          </p:nvPr>
        </p:nvSpPr>
        <p:spPr>
          <a:xfrm>
            <a:off x="457200" y="1600200"/>
            <a:ext cx="8229600" cy="4525963"/>
          </a:xfrm>
          <a:prstGeom prst="rect">
            <a:avLst/>
          </a:prstGeom>
        </p:spPr>
        <p:txBody>
          <a:bodyPr>
            <a:normAutofit/>
          </a:bodyPr>
          <a:lstStyle/>
          <a:p>
            <a:pPr marL="266700" lvl="0" indent="-266700">
              <a:spcBef>
                <a:spcPts val="500"/>
              </a:spcBef>
            </a:pPr>
            <a:r>
              <a:rPr dirty="0"/>
              <a:t>For relatively small amounts</a:t>
            </a:r>
          </a:p>
          <a:p>
            <a:pPr marL="266700" lvl="0" indent="-266700">
              <a:spcBef>
                <a:spcPts val="500"/>
              </a:spcBef>
            </a:pPr>
            <a:r>
              <a:rPr dirty="0"/>
              <a:t>Repayment periods relatively short</a:t>
            </a:r>
          </a:p>
          <a:p>
            <a:pPr marL="266700" lvl="0" indent="-266700">
              <a:spcBef>
                <a:spcPts val="500"/>
              </a:spcBef>
            </a:pPr>
            <a:r>
              <a:rPr dirty="0"/>
              <a:t>Loan pricing covers long-run costs of the operation</a:t>
            </a:r>
          </a:p>
          <a:p>
            <a:pPr marL="266700" lvl="0" indent="-266700">
              <a:spcBef>
                <a:spcPts val="500"/>
              </a:spcBef>
            </a:pPr>
            <a:r>
              <a:rPr dirty="0"/>
              <a:t>Generally unsecured</a:t>
            </a:r>
          </a:p>
          <a:p>
            <a:pPr marL="266700" lvl="0" indent="-266700">
              <a:spcBef>
                <a:spcPts val="500"/>
              </a:spcBef>
            </a:pPr>
            <a:r>
              <a:rPr dirty="0"/>
              <a:t>Finance habitat needs incrementally</a:t>
            </a:r>
          </a:p>
          <a:p>
            <a:pPr marL="266700" lvl="0" indent="-266700">
              <a:spcBef>
                <a:spcPts val="500"/>
              </a:spcBef>
            </a:pPr>
            <a:r>
              <a:rPr dirty="0"/>
              <a:t>Often grow from conventional micro-finance lending</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24</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Incremental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P</a:t>
            </a:r>
            <a:r>
              <a:rPr sz="3500" dirty="0" smtClean="0">
                <a:solidFill>
                  <a:srgbClr val="59103B"/>
                </a:solidFill>
              </a:rPr>
              <a:t>rocess</a:t>
            </a:r>
            <a:endParaRPr sz="3500" dirty="0">
              <a:solidFill>
                <a:srgbClr val="59103B"/>
              </a:solidFill>
            </a:endParaRPr>
          </a:p>
        </p:txBody>
      </p:sp>
      <p:sp>
        <p:nvSpPr>
          <p:cNvPr id="146" name="Shape 146"/>
          <p:cNvSpPr>
            <a:spLocks noGrp="1"/>
          </p:cNvSpPr>
          <p:nvPr>
            <p:ph type="body" idx="1"/>
          </p:nvPr>
        </p:nvSpPr>
        <p:spPr>
          <a:xfrm>
            <a:off x="457200" y="1752600"/>
            <a:ext cx="8229600" cy="4373563"/>
          </a:xfrm>
          <a:prstGeom prst="rect">
            <a:avLst/>
          </a:prstGeom>
        </p:spPr>
        <p:txBody>
          <a:bodyPr/>
          <a:lstStyle/>
          <a:p>
            <a:pPr marL="266700" lvl="0" indent="-266700"/>
            <a:r>
              <a:rPr sz="2000" dirty="0"/>
              <a:t>A step-by-step approach to financing gradual improvements to </a:t>
            </a:r>
            <a:r>
              <a:rPr sz="2000" dirty="0" smtClean="0"/>
              <a:t>housing</a:t>
            </a:r>
            <a:endParaRPr sz="2000" dirty="0"/>
          </a:p>
          <a:p>
            <a:pPr marL="266700" lvl="0" indent="-266700">
              <a:spcAft>
                <a:spcPts val="2400"/>
              </a:spcAft>
            </a:pPr>
            <a:r>
              <a:rPr sz="2000" dirty="0"/>
              <a:t>‘If all other planning and environmental conditions are met, and no conflict exists about land rights, governments can provide basic infrastructure and ensure security of tenure, and then slowly, step-by-step, people will begin to build their homes and improve their living environments independently.’</a:t>
            </a:r>
          </a:p>
          <a:p>
            <a:pPr lvl="0">
              <a:spcAft>
                <a:spcPts val="600"/>
              </a:spcAft>
              <a:buSzTx/>
              <a:buNone/>
            </a:pPr>
            <a:r>
              <a:rPr lang="en-GB" sz="2000" b="1" i="1" dirty="0" smtClean="0"/>
              <a:t>&gt;&gt;</a:t>
            </a:r>
            <a:r>
              <a:rPr sz="2000" b="1" i="1" dirty="0" smtClean="0"/>
              <a:t>Questions:</a:t>
            </a:r>
            <a:endParaRPr lang="en-GB" sz="2000" b="1" i="1" dirty="0" smtClean="0"/>
          </a:p>
          <a:p>
            <a:pPr lvl="0">
              <a:spcAft>
                <a:spcPts val="600"/>
              </a:spcAft>
              <a:buSzTx/>
              <a:buNone/>
            </a:pPr>
            <a:r>
              <a:rPr sz="2000" i="1" dirty="0" smtClean="0"/>
              <a:t>Do </a:t>
            </a:r>
            <a:r>
              <a:rPr sz="2000" i="1" dirty="0"/>
              <a:t>you agree with this optimistic view?</a:t>
            </a:r>
          </a:p>
          <a:p>
            <a:pPr lvl="0">
              <a:spcAft>
                <a:spcPts val="600"/>
              </a:spcAft>
              <a:buSzTx/>
              <a:buNone/>
            </a:pPr>
            <a:r>
              <a:rPr sz="2000" i="1" dirty="0" smtClean="0"/>
              <a:t>To </a:t>
            </a:r>
            <a:r>
              <a:rPr sz="2000" i="1" dirty="0"/>
              <a:t>what extent is it happening in your country?</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25</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609600"/>
            <a:ext cx="8229600" cy="584777"/>
          </a:xfrm>
          <a:prstGeom prst="rect">
            <a:avLst/>
          </a:prstGeom>
        </p:spPr>
        <p:txBody>
          <a:bodyPr lIns="0" tIns="0" rIns="0" bIns="0">
            <a:normAutofit/>
          </a:bodyPr>
          <a:lstStyle/>
          <a:p>
            <a:pPr>
              <a:defRPr sz="1800" cap="none">
                <a:solidFill>
                  <a:srgbClr val="000000"/>
                </a:solidFill>
              </a:defRPr>
            </a:pPr>
            <a:r>
              <a:rPr sz="3500" dirty="0">
                <a:solidFill>
                  <a:srgbClr val="59103B"/>
                </a:solidFill>
              </a:rPr>
              <a:t>Understanding the </a:t>
            </a:r>
            <a:r>
              <a:rPr lang="en-US" sz="3500" dirty="0" smtClean="0">
                <a:solidFill>
                  <a:srgbClr val="59103B"/>
                </a:solidFill>
              </a:rPr>
              <a:t>H</a:t>
            </a:r>
            <a:r>
              <a:rPr sz="3500" dirty="0" smtClean="0">
                <a:solidFill>
                  <a:srgbClr val="59103B"/>
                </a:solidFill>
              </a:rPr>
              <a:t>ousing </a:t>
            </a:r>
            <a:r>
              <a:rPr lang="en-US" sz="3500" dirty="0" smtClean="0">
                <a:solidFill>
                  <a:srgbClr val="59103B"/>
                </a:solidFill>
              </a:rPr>
              <a:t>A</a:t>
            </a:r>
            <a:r>
              <a:rPr sz="3500" dirty="0" smtClean="0">
                <a:solidFill>
                  <a:srgbClr val="59103B"/>
                </a:solidFill>
              </a:rPr>
              <a:t>sset</a:t>
            </a:r>
            <a:endParaRPr sz="3500" dirty="0">
              <a:solidFill>
                <a:srgbClr val="59103B"/>
              </a:solidFill>
            </a:endParaRP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26</a:t>
            </a:fld>
            <a:endParaRPr lang="en-GB" sz="1200" b="0" dirty="0">
              <a:latin typeface="Myriad Pro"/>
              <a:cs typeface="Myriad Pro"/>
            </a:endParaRPr>
          </a:p>
        </p:txBody>
      </p:sp>
      <p:sp>
        <p:nvSpPr>
          <p:cNvPr id="6" name="Isosceles Triangle 5"/>
          <p:cNvSpPr/>
          <p:nvPr/>
        </p:nvSpPr>
        <p:spPr>
          <a:xfrm>
            <a:off x="2474777" y="2514600"/>
            <a:ext cx="4096656" cy="3360322"/>
          </a:xfrm>
          <a:prstGeom prst="triangle">
            <a:avLst/>
          </a:prstGeom>
          <a:solidFill>
            <a:srgbClr val="510E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sz="1200">
                <a:effectLst/>
                <a:latin typeface="Times New Roman"/>
                <a:ea typeface="Calibri"/>
                <a:cs typeface="Times New Roman"/>
              </a:rPr>
              <a:t> </a:t>
            </a:r>
            <a:endParaRPr lang="en-US" sz="1200">
              <a:effectLst/>
              <a:latin typeface="Times New Roman"/>
              <a:ea typeface="Calibri"/>
              <a:cs typeface="Times New Roman"/>
            </a:endParaRPr>
          </a:p>
        </p:txBody>
      </p:sp>
      <p:sp>
        <p:nvSpPr>
          <p:cNvPr id="7" name="Oval 6"/>
          <p:cNvSpPr/>
          <p:nvPr/>
        </p:nvSpPr>
        <p:spPr>
          <a:xfrm>
            <a:off x="4038600" y="3276600"/>
            <a:ext cx="1047490" cy="6698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dirty="0">
                <a:effectLst/>
                <a:latin typeface="Myriad Pro"/>
                <a:ea typeface="Calibri"/>
                <a:cs typeface="Myriad Pro"/>
              </a:rPr>
              <a:t>Social Asset</a:t>
            </a:r>
            <a:endParaRPr lang="en-US" dirty="0">
              <a:effectLst/>
              <a:latin typeface="Myriad Pro"/>
              <a:ea typeface="Calibri"/>
              <a:cs typeface="Myriad Pro"/>
            </a:endParaRPr>
          </a:p>
        </p:txBody>
      </p:sp>
      <p:sp>
        <p:nvSpPr>
          <p:cNvPr id="8" name="Oval 7"/>
          <p:cNvSpPr/>
          <p:nvPr/>
        </p:nvSpPr>
        <p:spPr>
          <a:xfrm>
            <a:off x="2969748" y="4953000"/>
            <a:ext cx="1526052" cy="881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dirty="0">
                <a:effectLst/>
                <a:latin typeface="Myriad Pro"/>
                <a:ea typeface="Calibri"/>
                <a:cs typeface="Myriad Pro"/>
              </a:rPr>
              <a:t>Financial Asset</a:t>
            </a:r>
            <a:endParaRPr lang="en-US" dirty="0">
              <a:effectLst/>
              <a:latin typeface="Myriad Pro"/>
              <a:ea typeface="Calibri"/>
              <a:cs typeface="Myriad Pro"/>
            </a:endParaRPr>
          </a:p>
        </p:txBody>
      </p:sp>
      <p:sp>
        <p:nvSpPr>
          <p:cNvPr id="9" name="Oval 8"/>
          <p:cNvSpPr/>
          <p:nvPr/>
        </p:nvSpPr>
        <p:spPr>
          <a:xfrm>
            <a:off x="4572000" y="4953000"/>
            <a:ext cx="1676400" cy="881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dirty="0">
                <a:effectLst/>
                <a:latin typeface="Myriad Pro"/>
                <a:ea typeface="Calibri"/>
                <a:cs typeface="Myriad Pro"/>
              </a:rPr>
              <a:t>Economic Asset</a:t>
            </a:r>
            <a:endParaRPr lang="en-US" dirty="0">
              <a:effectLst/>
              <a:latin typeface="Myriad Pro"/>
              <a:ea typeface="Calibri"/>
              <a:cs typeface="Myriad Pro"/>
            </a:endParaRPr>
          </a:p>
        </p:txBody>
      </p:sp>
      <p:sp>
        <p:nvSpPr>
          <p:cNvPr id="10" name="Rectangle 9"/>
          <p:cNvSpPr/>
          <p:nvPr/>
        </p:nvSpPr>
        <p:spPr>
          <a:xfrm>
            <a:off x="3650443" y="4231421"/>
            <a:ext cx="1874864" cy="591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GB" dirty="0">
                <a:effectLst/>
                <a:latin typeface="Myriad Pro"/>
                <a:ea typeface="Calibri"/>
                <a:cs typeface="Myriad Pro"/>
              </a:rPr>
              <a:t>HOUSING ASSET</a:t>
            </a:r>
            <a:endParaRPr lang="en-US" dirty="0">
              <a:effectLst/>
              <a:latin typeface="Myriad Pro"/>
              <a:ea typeface="Calibri"/>
              <a:cs typeface="Myriad Pro"/>
            </a:endParaRPr>
          </a:p>
        </p:txBody>
      </p:sp>
      <p:sp>
        <p:nvSpPr>
          <p:cNvPr id="11" name="Text Box 2"/>
          <p:cNvSpPr txBox="1">
            <a:spLocks noChangeArrowheads="1"/>
          </p:cNvSpPr>
          <p:nvPr/>
        </p:nvSpPr>
        <p:spPr bwMode="auto">
          <a:xfrm>
            <a:off x="2514600" y="1828800"/>
            <a:ext cx="3962400" cy="5334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GB" dirty="0">
                <a:effectLst/>
                <a:latin typeface="Myriad Pro"/>
                <a:ea typeface="Calibri"/>
                <a:cs typeface="Myriad Pro"/>
              </a:rPr>
              <a:t>Family safety net, citizenship building, neighbourhood consolidation</a:t>
            </a:r>
            <a:endParaRPr lang="en-US" dirty="0">
              <a:effectLst/>
              <a:latin typeface="Myriad Pro"/>
              <a:ea typeface="Calibri"/>
              <a:cs typeface="Myriad Pro"/>
            </a:endParaRPr>
          </a:p>
        </p:txBody>
      </p:sp>
      <p:sp>
        <p:nvSpPr>
          <p:cNvPr id="12" name="Text Box 2"/>
          <p:cNvSpPr txBox="1">
            <a:spLocks noChangeArrowheads="1"/>
          </p:cNvSpPr>
          <p:nvPr/>
        </p:nvSpPr>
        <p:spPr bwMode="auto">
          <a:xfrm>
            <a:off x="762000" y="4191000"/>
            <a:ext cx="2209800" cy="109410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GB" dirty="0">
                <a:effectLst/>
                <a:latin typeface="Myriad Pro"/>
                <a:ea typeface="Calibri"/>
                <a:cs typeface="Myriad Pro"/>
              </a:rPr>
              <a:t>Inheritance, household wealth and equity potential, access to finance</a:t>
            </a:r>
            <a:endParaRPr lang="en-US" dirty="0">
              <a:effectLst/>
              <a:latin typeface="Myriad Pro"/>
              <a:ea typeface="Calibri"/>
              <a:cs typeface="Myriad Pro"/>
            </a:endParaRPr>
          </a:p>
        </p:txBody>
      </p:sp>
      <p:sp>
        <p:nvSpPr>
          <p:cNvPr id="13" name="Text Box 2"/>
          <p:cNvSpPr txBox="1">
            <a:spLocks noChangeArrowheads="1"/>
          </p:cNvSpPr>
          <p:nvPr/>
        </p:nvSpPr>
        <p:spPr bwMode="auto">
          <a:xfrm>
            <a:off x="6096000" y="4191000"/>
            <a:ext cx="2514600" cy="9906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GB" dirty="0">
                <a:effectLst/>
                <a:latin typeface="Myriad Pro"/>
                <a:ea typeface="Calibri"/>
                <a:cs typeface="Myriad Pro"/>
              </a:rPr>
              <a:t>Sustainable livelihoods through income generation: home based enterprises and backyard rentals</a:t>
            </a:r>
            <a:endParaRPr lang="en-US" dirty="0">
              <a:effectLst/>
              <a:latin typeface="Myriad Pro"/>
              <a:ea typeface="Calibri"/>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457200" y="152400"/>
            <a:ext cx="6934200" cy="107721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Supporting the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P</a:t>
            </a:r>
            <a:r>
              <a:rPr sz="3500" dirty="0" smtClean="0">
                <a:solidFill>
                  <a:srgbClr val="59103B"/>
                </a:solidFill>
              </a:rPr>
              <a:t>rocesses </a:t>
            </a:r>
            <a:r>
              <a:rPr sz="3500" dirty="0">
                <a:solidFill>
                  <a:srgbClr val="59103B"/>
                </a:solidFill>
              </a:rPr>
              <a:t>of the </a:t>
            </a:r>
            <a:r>
              <a:rPr lang="en-GB" sz="3500" dirty="0" smtClean="0">
                <a:solidFill>
                  <a:srgbClr val="59103B"/>
                </a:solidFill>
              </a:rPr>
              <a:t>P</a:t>
            </a:r>
            <a:r>
              <a:rPr sz="3500" dirty="0" smtClean="0">
                <a:solidFill>
                  <a:srgbClr val="59103B"/>
                </a:solidFill>
              </a:rPr>
              <a:t>oor </a:t>
            </a:r>
            <a:endParaRPr sz="3500" dirty="0">
              <a:solidFill>
                <a:srgbClr val="59103B"/>
              </a:solidFill>
            </a:endParaRPr>
          </a:p>
        </p:txBody>
      </p:sp>
      <p:sp>
        <p:nvSpPr>
          <p:cNvPr id="154" name="Shape 154"/>
          <p:cNvSpPr>
            <a:spLocks noGrp="1"/>
          </p:cNvSpPr>
          <p:nvPr>
            <p:ph type="body" idx="1"/>
          </p:nvPr>
        </p:nvSpPr>
        <p:spPr>
          <a:xfrm>
            <a:off x="457200" y="1600200"/>
            <a:ext cx="8229600" cy="4525963"/>
          </a:xfrm>
          <a:prstGeom prst="rect">
            <a:avLst/>
          </a:prstGeom>
        </p:spPr>
        <p:txBody>
          <a:bodyPr>
            <a:normAutofit/>
          </a:bodyPr>
          <a:lstStyle/>
          <a:p>
            <a:pPr lvl="0">
              <a:spcBef>
                <a:spcPts val="700"/>
              </a:spcBef>
            </a:pPr>
            <a:r>
              <a:rPr dirty="0"/>
              <a:t>Providing land with secure tenure and basic services</a:t>
            </a:r>
          </a:p>
          <a:p>
            <a:pPr lvl="0">
              <a:spcBef>
                <a:spcPts val="700"/>
              </a:spcBef>
            </a:pPr>
            <a:r>
              <a:rPr dirty="0"/>
              <a:t>Advising on housing design and construction</a:t>
            </a:r>
          </a:p>
          <a:p>
            <a:pPr lvl="0">
              <a:spcBef>
                <a:spcPts val="700"/>
              </a:spcBef>
            </a:pPr>
            <a:r>
              <a:rPr dirty="0"/>
              <a:t>Making people aware of their financial and legal rights and obligations</a:t>
            </a:r>
          </a:p>
          <a:p>
            <a:pPr lvl="0">
              <a:spcBef>
                <a:spcPts val="700"/>
              </a:spcBef>
            </a:pPr>
            <a:r>
              <a:rPr dirty="0"/>
              <a:t>Advising on possible improvements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27</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228600"/>
            <a:ext cx="8229600" cy="932015"/>
          </a:xfrm>
          <a:prstGeom prst="rect">
            <a:avLst/>
          </a:prstGeom>
        </p:spPr>
        <p:txBody>
          <a:bodyPr lIns="0" tIns="0" rIns="0" bIns="0">
            <a:normAutofit/>
          </a:bodyPr>
          <a:lstStyle/>
          <a:p>
            <a:pPr>
              <a:defRPr sz="1800" cap="none">
                <a:solidFill>
                  <a:srgbClr val="000000"/>
                </a:solidFill>
              </a:defRPr>
            </a:pPr>
            <a:r>
              <a:rPr lang="en-US" sz="3500" dirty="0" smtClean="0">
                <a:solidFill>
                  <a:srgbClr val="59103B"/>
                </a:solidFill>
              </a:rPr>
              <a:t>What Role Should Governments Play?</a:t>
            </a:r>
            <a:endParaRPr lang="en-US" sz="3500" dirty="0">
              <a:solidFill>
                <a:srgbClr val="59103B"/>
              </a:solidFill>
            </a:endParaRPr>
          </a:p>
        </p:txBody>
      </p:sp>
      <p:sp>
        <p:nvSpPr>
          <p:cNvPr id="158" name="Shape 158"/>
          <p:cNvSpPr>
            <a:spLocks noGrp="1"/>
          </p:cNvSpPr>
          <p:nvPr>
            <p:ph type="body" idx="1"/>
          </p:nvPr>
        </p:nvSpPr>
        <p:spPr>
          <a:xfrm>
            <a:off x="457200" y="1600200"/>
            <a:ext cx="8229600" cy="4525963"/>
          </a:xfrm>
          <a:prstGeom prst="rect">
            <a:avLst/>
          </a:prstGeom>
        </p:spPr>
        <p:txBody>
          <a:bodyPr/>
          <a:lstStyle/>
          <a:p>
            <a:pPr marL="0" lvl="0" indent="0" defTabSz="425195">
              <a:spcAft>
                <a:spcPts val="2400"/>
              </a:spcAft>
              <a:buSzTx/>
              <a:buNone/>
            </a:pPr>
            <a:r>
              <a:rPr dirty="0" smtClean="0"/>
              <a:t>‘</a:t>
            </a:r>
            <a:r>
              <a:rPr dirty="0"/>
              <a:t>Most countries have moved, or are slowly moving, away from an emphasis on government provision of housing to government facilitation for housing developed and financed by non-state actors such as the private sector, community groups and cooperatives.’</a:t>
            </a:r>
          </a:p>
          <a:p>
            <a:pPr marL="318897" lvl="0" indent="-318897" defTabSz="425195">
              <a:spcAft>
                <a:spcPts val="600"/>
              </a:spcAft>
              <a:buSzTx/>
              <a:buNone/>
            </a:pPr>
            <a:r>
              <a:rPr lang="en-GB" b="1" i="1" dirty="0" smtClean="0"/>
              <a:t>&gt;&gt;</a:t>
            </a:r>
            <a:r>
              <a:rPr b="1" i="1" dirty="0" smtClean="0"/>
              <a:t>Questions:</a:t>
            </a:r>
            <a:endParaRPr lang="en-GB" b="1" i="1" dirty="0" smtClean="0"/>
          </a:p>
          <a:p>
            <a:pPr marL="318897" lvl="0" indent="-318897" defTabSz="425195">
              <a:spcAft>
                <a:spcPts val="600"/>
              </a:spcAft>
              <a:buSzTx/>
              <a:buNone/>
            </a:pPr>
            <a:r>
              <a:rPr i="1" dirty="0" smtClean="0"/>
              <a:t>For </a:t>
            </a:r>
            <a:r>
              <a:rPr i="1" dirty="0"/>
              <a:t>the poor, is this a desirable shift </a:t>
            </a:r>
            <a:r>
              <a:rPr i="1" dirty="0" smtClean="0"/>
              <a:t>in</a:t>
            </a:r>
            <a:r>
              <a:rPr lang="en-GB" i="1" dirty="0" smtClean="0"/>
              <a:t> </a:t>
            </a:r>
            <a:r>
              <a:rPr i="1" dirty="0" smtClean="0"/>
              <a:t>policy</a:t>
            </a:r>
            <a:r>
              <a:rPr i="1" dirty="0"/>
              <a:t>?</a:t>
            </a:r>
            <a:endParaRPr dirty="0"/>
          </a:p>
          <a:p>
            <a:pPr marL="318897" lvl="0" indent="-318897" defTabSz="425195">
              <a:spcAft>
                <a:spcPts val="600"/>
              </a:spcAft>
              <a:buSzTx/>
              <a:buNone/>
            </a:pPr>
            <a:r>
              <a:rPr i="1" dirty="0" smtClean="0"/>
              <a:t>To </a:t>
            </a:r>
            <a:r>
              <a:rPr i="1" dirty="0"/>
              <a:t>what extent is it happening in your </a:t>
            </a:r>
            <a:r>
              <a:rPr i="1" dirty="0" smtClean="0"/>
              <a:t>country</a:t>
            </a:r>
            <a:r>
              <a:rPr i="1" dirty="0"/>
              <a:t>?</a:t>
            </a:r>
            <a:endParaRPr dirty="0"/>
          </a:p>
          <a:p>
            <a:pPr marL="318897" lvl="0" indent="-318897" defTabSz="425195">
              <a:spcAft>
                <a:spcPts val="600"/>
              </a:spcAft>
              <a:buSzTx/>
              <a:buNone/>
            </a:pPr>
            <a:r>
              <a:rPr i="1" dirty="0" smtClean="0"/>
              <a:t>To </a:t>
            </a:r>
            <a:r>
              <a:rPr i="1" dirty="0"/>
              <a:t>what effect?</a:t>
            </a:r>
            <a:endParaRPr dirty="0"/>
          </a:p>
          <a:p>
            <a:pPr marL="318897" lvl="0" indent="-318897" defTabSz="425195">
              <a:lnSpc>
                <a:spcPct val="90000"/>
              </a:lnSpc>
              <a:buSzTx/>
              <a:buNone/>
            </a:pPr>
            <a:r>
              <a:rPr sz="2046" i="1" dirty="0"/>
              <a:t>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28</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457200" y="287185"/>
            <a:ext cx="8229600" cy="932015"/>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What </a:t>
            </a:r>
            <a:r>
              <a:rPr lang="en-GB" sz="3500" dirty="0" smtClean="0">
                <a:solidFill>
                  <a:srgbClr val="59103B"/>
                </a:solidFill>
              </a:rPr>
              <a:t>R</a:t>
            </a:r>
            <a:r>
              <a:rPr sz="3500" dirty="0" smtClean="0">
                <a:solidFill>
                  <a:srgbClr val="59103B"/>
                </a:solidFill>
              </a:rPr>
              <a:t>ole </a:t>
            </a:r>
            <a:r>
              <a:rPr lang="en-GB" sz="3500" dirty="0" smtClean="0">
                <a:solidFill>
                  <a:srgbClr val="59103B"/>
                </a:solidFill>
              </a:rPr>
              <a:t>S</a:t>
            </a:r>
            <a:r>
              <a:rPr sz="3500" dirty="0" smtClean="0">
                <a:solidFill>
                  <a:srgbClr val="59103B"/>
                </a:solidFill>
              </a:rPr>
              <a:t>hould </a:t>
            </a:r>
            <a:r>
              <a:rPr lang="en-GB" sz="3500" dirty="0" smtClean="0">
                <a:solidFill>
                  <a:srgbClr val="59103B"/>
                </a:solidFill>
              </a:rPr>
              <a:t>G</a:t>
            </a:r>
            <a:r>
              <a:rPr sz="3500" dirty="0" smtClean="0">
                <a:solidFill>
                  <a:srgbClr val="59103B"/>
                </a:solidFill>
              </a:rPr>
              <a:t>overnments </a:t>
            </a:r>
            <a:r>
              <a:rPr lang="en-GB" sz="3500" dirty="0" smtClean="0">
                <a:solidFill>
                  <a:srgbClr val="59103B"/>
                </a:solidFill>
              </a:rPr>
              <a:t>P</a:t>
            </a:r>
            <a:r>
              <a:rPr sz="3500" dirty="0" smtClean="0">
                <a:solidFill>
                  <a:srgbClr val="59103B"/>
                </a:solidFill>
              </a:rPr>
              <a:t>lay</a:t>
            </a:r>
            <a:r>
              <a:rPr sz="3500" dirty="0">
                <a:solidFill>
                  <a:srgbClr val="59103B"/>
                </a:solidFill>
              </a:rPr>
              <a:t>?</a:t>
            </a:r>
          </a:p>
        </p:txBody>
      </p:sp>
      <p:sp>
        <p:nvSpPr>
          <p:cNvPr id="162" name="Shape 162"/>
          <p:cNvSpPr>
            <a:spLocks noGrp="1"/>
          </p:cNvSpPr>
          <p:nvPr>
            <p:ph type="body" idx="1"/>
          </p:nvPr>
        </p:nvSpPr>
        <p:spPr>
          <a:xfrm>
            <a:off x="457200" y="1676400"/>
            <a:ext cx="8382000" cy="4449763"/>
          </a:xfrm>
          <a:prstGeom prst="rect">
            <a:avLst/>
          </a:prstGeom>
        </p:spPr>
        <p:txBody>
          <a:bodyPr>
            <a:noAutofit/>
          </a:bodyPr>
          <a:lstStyle/>
          <a:p>
            <a:pPr marL="266700" lvl="0" indent="-266700" defTabSz="443484">
              <a:lnSpc>
                <a:spcPct val="90000"/>
              </a:lnSpc>
              <a:spcBef>
                <a:spcPts val="500"/>
              </a:spcBef>
            </a:pPr>
            <a:r>
              <a:rPr dirty="0"/>
              <a:t>Stimulate and create institutional, legal and policy environments enabling non-State actors to play an active role in housing finance and supply</a:t>
            </a:r>
          </a:p>
          <a:p>
            <a:pPr marL="266700" lvl="0" indent="-266700" defTabSz="443484">
              <a:lnSpc>
                <a:spcPct val="90000"/>
              </a:lnSpc>
              <a:spcBef>
                <a:spcPts val="500"/>
              </a:spcBef>
            </a:pPr>
            <a:r>
              <a:rPr dirty="0"/>
              <a:t>Promote supply of a variety of affordable housing solutions </a:t>
            </a:r>
          </a:p>
          <a:p>
            <a:pPr marL="266700" lvl="0" indent="-266700" defTabSz="443484">
              <a:lnSpc>
                <a:spcPct val="90000"/>
              </a:lnSpc>
              <a:spcBef>
                <a:spcPts val="500"/>
              </a:spcBef>
            </a:pPr>
            <a:r>
              <a:rPr dirty="0"/>
              <a:t>Enable the development of different housing outcomes </a:t>
            </a:r>
          </a:p>
          <a:p>
            <a:pPr marL="266700" lvl="0" indent="-266700" defTabSz="443484">
              <a:lnSpc>
                <a:spcPct val="90000"/>
              </a:lnSpc>
              <a:spcBef>
                <a:spcPts val="500"/>
              </a:spcBef>
            </a:pPr>
            <a:r>
              <a:rPr dirty="0"/>
              <a:t>Establish a policy dialogue with lenders, builders and developers</a:t>
            </a:r>
          </a:p>
          <a:p>
            <a:pPr marL="266700" lvl="0" indent="-266700" defTabSz="443484">
              <a:lnSpc>
                <a:spcPct val="90000"/>
              </a:lnSpc>
              <a:spcBef>
                <a:spcPts val="500"/>
              </a:spcBef>
              <a:spcAft>
                <a:spcPts val="2400"/>
              </a:spcAft>
            </a:pPr>
            <a:r>
              <a:rPr dirty="0"/>
              <a:t>Promote savings for housing as a national level priority</a:t>
            </a:r>
          </a:p>
          <a:p>
            <a:pPr marL="332613" lvl="0" indent="-332613" defTabSz="443484">
              <a:spcBef>
                <a:spcPts val="500"/>
              </a:spcBef>
              <a:spcAft>
                <a:spcPts val="600"/>
              </a:spcAft>
              <a:buSzTx/>
              <a:buNone/>
            </a:pPr>
            <a:r>
              <a:rPr lang="en-GB" b="1" i="1" dirty="0" smtClean="0"/>
              <a:t>&gt;&gt;</a:t>
            </a:r>
            <a:r>
              <a:rPr b="1" i="1" dirty="0" smtClean="0"/>
              <a:t>Questions:</a:t>
            </a:r>
            <a:endParaRPr lang="en-GB" b="1" i="1" dirty="0" smtClean="0"/>
          </a:p>
          <a:p>
            <a:pPr marL="332613" lvl="0" indent="-332613" defTabSz="443484">
              <a:spcBef>
                <a:spcPts val="500"/>
              </a:spcBef>
              <a:spcAft>
                <a:spcPts val="600"/>
              </a:spcAft>
              <a:buSzTx/>
              <a:buNone/>
            </a:pPr>
            <a:r>
              <a:rPr i="1" dirty="0" smtClean="0"/>
              <a:t>To </a:t>
            </a:r>
            <a:r>
              <a:rPr i="1" dirty="0"/>
              <a:t>what extent are these things </a:t>
            </a:r>
            <a:r>
              <a:rPr i="1" dirty="0" smtClean="0"/>
              <a:t>happening</a:t>
            </a:r>
            <a:r>
              <a:rPr lang="en-GB" i="1" dirty="0"/>
              <a:t> </a:t>
            </a:r>
            <a:r>
              <a:rPr i="1" dirty="0" smtClean="0"/>
              <a:t>in </a:t>
            </a:r>
            <a:r>
              <a:rPr i="1" dirty="0"/>
              <a:t>your country?</a:t>
            </a:r>
          </a:p>
          <a:p>
            <a:pPr marL="332613" lvl="0" indent="-332613" defTabSz="443484">
              <a:spcBef>
                <a:spcPts val="500"/>
              </a:spcBef>
              <a:spcAft>
                <a:spcPts val="600"/>
              </a:spcAft>
              <a:buSzTx/>
              <a:buNone/>
            </a:pPr>
            <a:r>
              <a:rPr i="1" dirty="0" smtClean="0"/>
              <a:t>What </a:t>
            </a:r>
            <a:r>
              <a:rPr i="1" dirty="0"/>
              <a:t>are the constraints?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29</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457200" y="6858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Structure of the </a:t>
            </a:r>
            <a:r>
              <a:rPr lang="en-GB" sz="3500" dirty="0" smtClean="0">
                <a:solidFill>
                  <a:srgbClr val="59103B"/>
                </a:solidFill>
              </a:rPr>
              <a:t>M</a:t>
            </a:r>
            <a:r>
              <a:rPr sz="3500" dirty="0" smtClean="0">
                <a:solidFill>
                  <a:srgbClr val="59103B"/>
                </a:solidFill>
              </a:rPr>
              <a:t>odule</a:t>
            </a:r>
            <a:endParaRPr sz="3500" dirty="0">
              <a:solidFill>
                <a:srgbClr val="59103B"/>
              </a:solidFill>
            </a:endParaRPr>
          </a:p>
        </p:txBody>
      </p:sp>
      <p:sp>
        <p:nvSpPr>
          <p:cNvPr id="55" name="Shape 55"/>
          <p:cNvSpPr>
            <a:spLocks noGrp="1"/>
          </p:cNvSpPr>
          <p:nvPr>
            <p:ph type="body" idx="1"/>
          </p:nvPr>
        </p:nvSpPr>
        <p:spPr>
          <a:xfrm>
            <a:off x="457200" y="1752600"/>
            <a:ext cx="8229600" cy="4373563"/>
          </a:xfrm>
          <a:prstGeom prst="rect">
            <a:avLst/>
          </a:prstGeom>
        </p:spPr>
        <p:txBody>
          <a:bodyPr>
            <a:normAutofit/>
          </a:bodyPr>
          <a:lstStyle/>
          <a:p>
            <a:pPr marL="361950" lvl="0" indent="-361950" defTabSz="443484">
              <a:lnSpc>
                <a:spcPct val="90000"/>
              </a:lnSpc>
              <a:spcBef>
                <a:spcPts val="600"/>
              </a:spcBef>
            </a:pPr>
            <a:r>
              <a:rPr dirty="0"/>
              <a:t>Importance of housing finance </a:t>
            </a:r>
            <a:endParaRPr lang="en-US" dirty="0" smtClean="0"/>
          </a:p>
          <a:p>
            <a:pPr marL="361950" lvl="0" indent="-361950" defTabSz="443484">
              <a:lnSpc>
                <a:spcPct val="90000"/>
              </a:lnSpc>
              <a:spcBef>
                <a:spcPts val="600"/>
              </a:spcBef>
            </a:pPr>
            <a:r>
              <a:rPr dirty="0" smtClean="0"/>
              <a:t>Overview </a:t>
            </a:r>
            <a:r>
              <a:rPr dirty="0"/>
              <a:t>of how a housing finance system </a:t>
            </a:r>
            <a:r>
              <a:rPr dirty="0" smtClean="0"/>
              <a:t>works</a:t>
            </a:r>
            <a:endParaRPr lang="en-US" dirty="0" smtClean="0"/>
          </a:p>
          <a:p>
            <a:pPr marL="361950" indent="-361950" defTabSz="443484">
              <a:lnSpc>
                <a:spcPct val="90000"/>
              </a:lnSpc>
              <a:spcBef>
                <a:spcPts val="600"/>
              </a:spcBef>
            </a:pPr>
            <a:r>
              <a:rPr lang="en-US" dirty="0"/>
              <a:t>Mortgage loans and barriers to </a:t>
            </a:r>
            <a:r>
              <a:rPr lang="en-US" dirty="0" smtClean="0"/>
              <a:t>access</a:t>
            </a:r>
            <a:endParaRPr dirty="0"/>
          </a:p>
          <a:p>
            <a:pPr marL="361950" lvl="0" indent="-361950" defTabSz="443484">
              <a:lnSpc>
                <a:spcPct val="90000"/>
              </a:lnSpc>
              <a:spcBef>
                <a:spcPts val="600"/>
              </a:spcBef>
            </a:pPr>
            <a:r>
              <a:rPr dirty="0"/>
              <a:t>Financial access in Africa</a:t>
            </a:r>
          </a:p>
          <a:p>
            <a:pPr marL="361950" lvl="0" indent="-361950" defTabSz="443484">
              <a:lnSpc>
                <a:spcPct val="90000"/>
              </a:lnSpc>
              <a:spcBef>
                <a:spcPts val="600"/>
              </a:spcBef>
            </a:pPr>
            <a:r>
              <a:rPr dirty="0" smtClean="0"/>
              <a:t>How </a:t>
            </a:r>
            <a:r>
              <a:rPr dirty="0"/>
              <a:t>African households currently finance their housing</a:t>
            </a:r>
          </a:p>
          <a:p>
            <a:pPr marL="361950" lvl="0" indent="-361950" defTabSz="443484">
              <a:lnSpc>
                <a:spcPct val="90000"/>
              </a:lnSpc>
              <a:spcBef>
                <a:spcPts val="600"/>
              </a:spcBef>
            </a:pPr>
            <a:r>
              <a:rPr dirty="0"/>
              <a:t>Reducing housing costs </a:t>
            </a:r>
            <a:r>
              <a:rPr dirty="0" smtClean="0"/>
              <a:t>through</a:t>
            </a:r>
            <a:r>
              <a:rPr lang="en-US" dirty="0" smtClean="0"/>
              <a:t> design and policies</a:t>
            </a:r>
            <a:r>
              <a:rPr dirty="0" smtClean="0"/>
              <a:t> </a:t>
            </a:r>
            <a:endParaRPr lang="en-US" dirty="0" smtClean="0"/>
          </a:p>
          <a:p>
            <a:pPr marL="361950" lvl="0" indent="-361950" defTabSz="443484">
              <a:lnSpc>
                <a:spcPct val="90000"/>
              </a:lnSpc>
              <a:spcBef>
                <a:spcPts val="600"/>
              </a:spcBef>
            </a:pPr>
            <a:r>
              <a:rPr dirty="0" smtClean="0"/>
              <a:t>Possible </a:t>
            </a:r>
            <a:r>
              <a:rPr dirty="0"/>
              <a:t>roles of the government</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457200" y="228600"/>
            <a:ext cx="8229600" cy="1077218"/>
          </a:xfrm>
          <a:prstGeom prst="rect">
            <a:avLst/>
          </a:prstGeom>
        </p:spPr>
        <p:txBody>
          <a:bodyPr lIns="0" tIns="0" rIns="0" bIns="0">
            <a:normAutofit/>
          </a:bodyPr>
          <a:lstStyle/>
          <a:p>
            <a:pPr>
              <a:defRPr sz="1800" cap="none">
                <a:solidFill>
                  <a:srgbClr val="000000"/>
                </a:solidFill>
              </a:defRPr>
            </a:pPr>
            <a:r>
              <a:rPr sz="3500" dirty="0">
                <a:solidFill>
                  <a:srgbClr val="59103B"/>
                </a:solidFill>
              </a:rPr>
              <a:t>Making a </a:t>
            </a:r>
            <a:r>
              <a:rPr lang="en-GB" sz="3500" dirty="0" smtClean="0">
                <a:solidFill>
                  <a:srgbClr val="59103B"/>
                </a:solidFill>
              </a:rPr>
              <a:t>M</a:t>
            </a:r>
            <a:r>
              <a:rPr sz="3500" dirty="0" smtClean="0">
                <a:solidFill>
                  <a:srgbClr val="59103B"/>
                </a:solidFill>
              </a:rPr>
              <a:t>arket </a:t>
            </a:r>
            <a:r>
              <a:rPr lang="en-GB" sz="3500" dirty="0" smtClean="0">
                <a:solidFill>
                  <a:srgbClr val="59103B"/>
                </a:solidFill>
              </a:rPr>
              <a:t>M</a:t>
            </a:r>
            <a:r>
              <a:rPr sz="3500" dirty="0" smtClean="0">
                <a:solidFill>
                  <a:srgbClr val="59103B"/>
                </a:solidFill>
              </a:rPr>
              <a:t>ap</a:t>
            </a:r>
            <a:r>
              <a:rPr sz="3500" dirty="0">
                <a:solidFill>
                  <a:srgbClr val="59103B"/>
                </a:solidFill>
              </a:rPr>
              <a:t/>
            </a:r>
            <a:br>
              <a:rPr sz="3500" dirty="0">
                <a:solidFill>
                  <a:srgbClr val="59103B"/>
                </a:solidFill>
              </a:rPr>
            </a:br>
            <a:r>
              <a:rPr lang="en-GB" sz="3500" dirty="0" smtClean="0">
                <a:solidFill>
                  <a:srgbClr val="59103B"/>
                </a:solidFill>
              </a:rPr>
              <a:t>U</a:t>
            </a:r>
            <a:r>
              <a:rPr sz="3500" dirty="0" smtClean="0">
                <a:solidFill>
                  <a:srgbClr val="59103B"/>
                </a:solidFill>
              </a:rPr>
              <a:t>sing </a:t>
            </a:r>
            <a:r>
              <a:rPr sz="3500" dirty="0">
                <a:solidFill>
                  <a:srgbClr val="59103B"/>
                </a:solidFill>
              </a:rPr>
              <a:t>the </a:t>
            </a:r>
            <a:r>
              <a:rPr lang="en-GB" sz="3500" dirty="0" smtClean="0">
                <a:solidFill>
                  <a:srgbClr val="59103B"/>
                </a:solidFill>
              </a:rPr>
              <a:t>A</a:t>
            </a:r>
            <a:r>
              <a:rPr sz="3500" dirty="0" smtClean="0">
                <a:solidFill>
                  <a:srgbClr val="59103B"/>
                </a:solidFill>
              </a:rPr>
              <a:t>ccess </a:t>
            </a:r>
            <a:r>
              <a:rPr lang="en-GB" sz="3500" dirty="0" smtClean="0">
                <a:solidFill>
                  <a:srgbClr val="59103B"/>
                </a:solidFill>
              </a:rPr>
              <a:t>F</a:t>
            </a:r>
            <a:r>
              <a:rPr sz="3500" dirty="0" smtClean="0">
                <a:solidFill>
                  <a:srgbClr val="59103B"/>
                </a:solidFill>
              </a:rPr>
              <a:t>rontier </a:t>
            </a:r>
            <a:r>
              <a:rPr lang="en-GB" sz="3500" dirty="0" smtClean="0">
                <a:solidFill>
                  <a:srgbClr val="59103B"/>
                </a:solidFill>
              </a:rPr>
              <a:t>T</a:t>
            </a:r>
            <a:r>
              <a:rPr sz="3500" dirty="0" smtClean="0">
                <a:solidFill>
                  <a:srgbClr val="59103B"/>
                </a:solidFill>
              </a:rPr>
              <a:t>ool</a:t>
            </a:r>
            <a:endParaRPr sz="3500" dirty="0">
              <a:solidFill>
                <a:srgbClr val="59103B"/>
              </a:solidFill>
            </a:endParaRPr>
          </a:p>
        </p:txBody>
      </p:sp>
      <p:sp>
        <p:nvSpPr>
          <p:cNvPr id="166" name="Shape 166"/>
          <p:cNvSpPr>
            <a:spLocks noGrp="1"/>
          </p:cNvSpPr>
          <p:nvPr>
            <p:ph type="body" idx="1"/>
          </p:nvPr>
        </p:nvSpPr>
        <p:spPr>
          <a:xfrm>
            <a:off x="457200" y="1600200"/>
            <a:ext cx="8382000" cy="4525963"/>
          </a:xfrm>
          <a:prstGeom prst="rect">
            <a:avLst/>
          </a:prstGeom>
        </p:spPr>
        <p:txBody>
          <a:bodyPr>
            <a:noAutofit/>
          </a:bodyPr>
          <a:lstStyle/>
          <a:p>
            <a:pPr marL="266700" lvl="0" indent="-266700">
              <a:lnSpc>
                <a:spcPct val="110000"/>
              </a:lnSpc>
            </a:pPr>
            <a:r>
              <a:rPr sz="2000" dirty="0">
                <a:ea typeface="Verdana Bold"/>
                <a:sym typeface="Verdana Bold"/>
              </a:rPr>
              <a:t>Current market</a:t>
            </a:r>
            <a:r>
              <a:rPr sz="2000" dirty="0"/>
              <a:t>: those who have a housing loan</a:t>
            </a:r>
          </a:p>
          <a:p>
            <a:pPr marL="266700" lvl="0" indent="-266700">
              <a:lnSpc>
                <a:spcPct val="110000"/>
              </a:lnSpc>
            </a:pPr>
            <a:r>
              <a:rPr sz="2000" dirty="0">
                <a:ea typeface="Verdana Bold"/>
                <a:sym typeface="Verdana Bold"/>
              </a:rPr>
              <a:t>Market redistribution zone</a:t>
            </a:r>
            <a:r>
              <a:rPr sz="2000" dirty="0"/>
              <a:t>: those who are too poor to access a housing loan</a:t>
            </a:r>
          </a:p>
          <a:p>
            <a:pPr marL="266700" lvl="0" indent="-266700">
              <a:lnSpc>
                <a:spcPct val="110000"/>
              </a:lnSpc>
            </a:pPr>
            <a:r>
              <a:rPr sz="2000" dirty="0">
                <a:ea typeface="Verdana Bold"/>
                <a:sym typeface="Verdana Bold"/>
              </a:rPr>
              <a:t>Market enablement zone</a:t>
            </a:r>
            <a:r>
              <a:rPr sz="2000" dirty="0"/>
              <a:t>: those who are within reach of a market but do not have a housing loan</a:t>
            </a:r>
          </a:p>
          <a:p>
            <a:pPr marL="266700" lvl="0" indent="-266700">
              <a:lnSpc>
                <a:spcPct val="110000"/>
              </a:lnSpc>
              <a:spcAft>
                <a:spcPts val="2400"/>
              </a:spcAft>
            </a:pPr>
            <a:r>
              <a:rPr sz="2000" dirty="0">
                <a:ea typeface="Verdana Bold"/>
                <a:sym typeface="Verdana Bold"/>
              </a:rPr>
              <a:t>Market development zone</a:t>
            </a:r>
            <a:r>
              <a:rPr sz="2000" dirty="0"/>
              <a:t>: those who cannot access a housing loan, given their location or income profile and the products current pricing structure but who are likely to access the market in the near-term, given product/market </a:t>
            </a:r>
            <a:r>
              <a:rPr sz="2000" dirty="0" smtClean="0"/>
              <a:t>innovation</a:t>
            </a:r>
            <a:endParaRPr sz="2000" dirty="0"/>
          </a:p>
          <a:p>
            <a:pPr lvl="0">
              <a:spcAft>
                <a:spcPts val="600"/>
              </a:spcAft>
              <a:buSzTx/>
              <a:buNone/>
            </a:pPr>
            <a:r>
              <a:rPr lang="en-GB" sz="2000" b="1" i="1" dirty="0" smtClean="0"/>
              <a:t>&gt;&gt;</a:t>
            </a:r>
            <a:r>
              <a:rPr sz="2000" b="1" i="1" dirty="0" smtClean="0"/>
              <a:t>Question:</a:t>
            </a:r>
            <a:endParaRPr lang="en-GB" sz="2000" b="1" i="1" dirty="0" smtClean="0"/>
          </a:p>
          <a:p>
            <a:pPr lvl="0">
              <a:spcAft>
                <a:spcPts val="600"/>
              </a:spcAft>
              <a:buSzTx/>
              <a:buNone/>
            </a:pPr>
            <a:r>
              <a:rPr sz="2000" i="1" dirty="0" smtClean="0"/>
              <a:t>What </a:t>
            </a:r>
            <a:r>
              <a:rPr sz="2000" i="1" dirty="0"/>
              <a:t>is the use of this analysis for policy </a:t>
            </a:r>
            <a:r>
              <a:rPr sz="2000" i="1" dirty="0" smtClean="0"/>
              <a:t>makers</a:t>
            </a:r>
            <a:r>
              <a:rPr sz="2000" i="1" dirty="0"/>
              <a:t>?</a:t>
            </a:r>
            <a:r>
              <a:rPr sz="2000" dirty="0"/>
              <a:t>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30</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457200" y="609600"/>
            <a:ext cx="8229600" cy="584777"/>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Six </a:t>
            </a:r>
            <a:r>
              <a:rPr lang="en-GB" sz="3500" dirty="0" smtClean="0">
                <a:solidFill>
                  <a:srgbClr val="59103B"/>
                </a:solidFill>
              </a:rPr>
              <a:t>W</a:t>
            </a:r>
            <a:r>
              <a:rPr sz="3500" dirty="0" smtClean="0">
                <a:solidFill>
                  <a:srgbClr val="59103B"/>
                </a:solidFill>
              </a:rPr>
              <a:t>ays </a:t>
            </a:r>
            <a:r>
              <a:rPr sz="3500" dirty="0">
                <a:solidFill>
                  <a:srgbClr val="59103B"/>
                </a:solidFill>
              </a:rPr>
              <a:t>to </a:t>
            </a:r>
            <a:r>
              <a:rPr lang="en-GB" sz="3500" dirty="0" smtClean="0">
                <a:solidFill>
                  <a:srgbClr val="59103B"/>
                </a:solidFill>
              </a:rPr>
              <a:t>R</a:t>
            </a:r>
            <a:r>
              <a:rPr sz="3500" dirty="0" smtClean="0">
                <a:solidFill>
                  <a:srgbClr val="59103B"/>
                </a:solidFill>
              </a:rPr>
              <a:t>educe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C</a:t>
            </a:r>
            <a:r>
              <a:rPr sz="3500" dirty="0" smtClean="0">
                <a:solidFill>
                  <a:srgbClr val="59103B"/>
                </a:solidFill>
              </a:rPr>
              <a:t>osts</a:t>
            </a:r>
            <a:endParaRPr sz="3500" dirty="0">
              <a:solidFill>
                <a:srgbClr val="59103B"/>
              </a:solidFill>
            </a:endParaRPr>
          </a:p>
        </p:txBody>
      </p:sp>
      <p:sp>
        <p:nvSpPr>
          <p:cNvPr id="170" name="Shape 170"/>
          <p:cNvSpPr>
            <a:spLocks noGrp="1"/>
          </p:cNvSpPr>
          <p:nvPr>
            <p:ph type="body" idx="1"/>
          </p:nvPr>
        </p:nvSpPr>
        <p:spPr>
          <a:xfrm>
            <a:off x="457200" y="1752601"/>
            <a:ext cx="8229600" cy="3276600"/>
          </a:xfrm>
          <a:prstGeom prst="rect">
            <a:avLst/>
          </a:prstGeom>
        </p:spPr>
        <p:txBody>
          <a:bodyPr>
            <a:normAutofit/>
          </a:bodyPr>
          <a:lstStyle/>
          <a:p>
            <a:pPr marL="266700" lvl="0" indent="-266700">
              <a:spcBef>
                <a:spcPts val="600"/>
              </a:spcBef>
            </a:pPr>
            <a:r>
              <a:rPr dirty="0"/>
              <a:t>Design</a:t>
            </a:r>
          </a:p>
          <a:p>
            <a:pPr marL="266700" lvl="0" indent="-266700">
              <a:spcBef>
                <a:spcPts val="600"/>
              </a:spcBef>
            </a:pPr>
            <a:r>
              <a:rPr dirty="0"/>
              <a:t>Mass-producing housing units </a:t>
            </a:r>
          </a:p>
          <a:p>
            <a:pPr marL="266700" lvl="0" indent="-266700">
              <a:spcBef>
                <a:spcPts val="600"/>
              </a:spcBef>
            </a:pPr>
            <a:r>
              <a:rPr dirty="0"/>
              <a:t>Internal cost subsidies</a:t>
            </a:r>
          </a:p>
          <a:p>
            <a:pPr marL="266700" lvl="0" indent="-266700">
              <a:spcBef>
                <a:spcPts val="600"/>
              </a:spcBef>
            </a:pPr>
            <a:r>
              <a:rPr dirty="0"/>
              <a:t>Self-building by people</a:t>
            </a:r>
          </a:p>
          <a:p>
            <a:pPr marL="266700" lvl="0" indent="-266700">
              <a:spcBef>
                <a:spcPts val="600"/>
              </a:spcBef>
            </a:pPr>
            <a:r>
              <a:rPr dirty="0"/>
              <a:t>More practical, more realistic and more flexible building standards</a:t>
            </a:r>
          </a:p>
          <a:p>
            <a:pPr marL="266700" lvl="0" indent="-266700">
              <a:spcBef>
                <a:spcPts val="600"/>
              </a:spcBef>
            </a:pPr>
            <a:r>
              <a:rPr dirty="0"/>
              <a:t>Standardized building components and appropriate technologies</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31</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457200" y="609600"/>
            <a:ext cx="8229600" cy="584777"/>
          </a:xfrm>
          <a:prstGeom prst="rect">
            <a:avLst/>
          </a:prstGeom>
        </p:spPr>
        <p:txBody>
          <a:bodyPr lIns="0" tIns="0" rIns="0" bIns="0">
            <a:normAutofit/>
          </a:bodyPr>
          <a:lstStyle/>
          <a:p>
            <a:pPr>
              <a:defRPr sz="1800" cap="none">
                <a:solidFill>
                  <a:srgbClr val="000000"/>
                </a:solidFill>
              </a:defRPr>
            </a:pPr>
            <a:r>
              <a:rPr sz="3500" dirty="0">
                <a:solidFill>
                  <a:srgbClr val="59103B"/>
                </a:solidFill>
              </a:rPr>
              <a:t>Cost Reduction </a:t>
            </a:r>
            <a:r>
              <a:rPr lang="en-GB" sz="3500" dirty="0" smtClean="0">
                <a:solidFill>
                  <a:srgbClr val="59103B"/>
                </a:solidFill>
              </a:rPr>
              <a:t>T</a:t>
            </a:r>
            <a:r>
              <a:rPr sz="3500" dirty="0" smtClean="0">
                <a:solidFill>
                  <a:srgbClr val="59103B"/>
                </a:solidFill>
              </a:rPr>
              <a:t>hrough </a:t>
            </a:r>
            <a:r>
              <a:rPr lang="en-GB" sz="3500" dirty="0" smtClean="0">
                <a:solidFill>
                  <a:srgbClr val="59103B"/>
                </a:solidFill>
              </a:rPr>
              <a:t>D</a:t>
            </a:r>
            <a:r>
              <a:rPr sz="3500" dirty="0" smtClean="0">
                <a:solidFill>
                  <a:srgbClr val="59103B"/>
                </a:solidFill>
              </a:rPr>
              <a:t>esign</a:t>
            </a:r>
            <a:endParaRPr sz="3500" dirty="0">
              <a:solidFill>
                <a:srgbClr val="59103B"/>
              </a:solidFill>
            </a:endParaRPr>
          </a:p>
        </p:txBody>
      </p:sp>
      <p:sp>
        <p:nvSpPr>
          <p:cNvPr id="174" name="Shape 174"/>
          <p:cNvSpPr>
            <a:spLocks noGrp="1"/>
          </p:cNvSpPr>
          <p:nvPr>
            <p:ph type="body" idx="1"/>
          </p:nvPr>
        </p:nvSpPr>
        <p:spPr>
          <a:xfrm>
            <a:off x="457200" y="1752600"/>
            <a:ext cx="8229600" cy="3124200"/>
          </a:xfrm>
          <a:prstGeom prst="rect">
            <a:avLst/>
          </a:prstGeom>
        </p:spPr>
        <p:txBody>
          <a:bodyPr>
            <a:normAutofit/>
          </a:bodyPr>
          <a:lstStyle/>
          <a:p>
            <a:pPr marL="533400" lvl="0" indent="-533400">
              <a:spcBef>
                <a:spcPts val="600"/>
              </a:spcBef>
            </a:pPr>
            <a:r>
              <a:rPr dirty="0"/>
              <a:t>Designing tight housing layouts</a:t>
            </a:r>
          </a:p>
          <a:p>
            <a:pPr marL="533400" lvl="0" indent="-533400">
              <a:spcBef>
                <a:spcPts val="600"/>
              </a:spcBef>
            </a:pPr>
            <a:r>
              <a:rPr dirty="0"/>
              <a:t>Designing housing units of a smaller size</a:t>
            </a:r>
          </a:p>
          <a:p>
            <a:pPr marL="533400" lvl="0" indent="-533400">
              <a:spcBef>
                <a:spcPts val="600"/>
              </a:spcBef>
            </a:pPr>
            <a:r>
              <a:rPr dirty="0"/>
              <a:t>Using community and household labour</a:t>
            </a:r>
          </a:p>
          <a:p>
            <a:pPr marL="533400" lvl="0" indent="-533400">
              <a:spcBef>
                <a:spcPts val="600"/>
              </a:spcBef>
            </a:pPr>
            <a:r>
              <a:rPr dirty="0"/>
              <a:t>Using alternative, recycled or cost-saving materials</a:t>
            </a:r>
          </a:p>
          <a:p>
            <a:pPr marL="533400" lvl="0" indent="-533400">
              <a:spcBef>
                <a:spcPts val="600"/>
              </a:spcBef>
            </a:pPr>
            <a:r>
              <a:rPr dirty="0"/>
              <a:t>Buying materials and houses collectively</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32</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457200" y="152400"/>
            <a:ext cx="6096000" cy="107721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Mass-producing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U</a:t>
            </a:r>
            <a:r>
              <a:rPr sz="3500" dirty="0" smtClean="0">
                <a:solidFill>
                  <a:srgbClr val="59103B"/>
                </a:solidFill>
              </a:rPr>
              <a:t>nits on</a:t>
            </a:r>
            <a:r>
              <a:rPr lang="en-GB" sz="3500" dirty="0" smtClean="0">
                <a:solidFill>
                  <a:srgbClr val="59103B"/>
                </a:solidFill>
              </a:rPr>
              <a:t> </a:t>
            </a:r>
            <a:r>
              <a:rPr sz="3500" dirty="0" smtClean="0">
                <a:solidFill>
                  <a:srgbClr val="59103B"/>
                </a:solidFill>
              </a:rPr>
              <a:t>a </a:t>
            </a:r>
            <a:r>
              <a:rPr lang="en-GB" sz="3500" dirty="0" smtClean="0">
                <a:solidFill>
                  <a:srgbClr val="59103B"/>
                </a:solidFill>
              </a:rPr>
              <a:t>L</a:t>
            </a:r>
            <a:r>
              <a:rPr sz="3500" dirty="0" smtClean="0">
                <a:solidFill>
                  <a:srgbClr val="59103B"/>
                </a:solidFill>
              </a:rPr>
              <a:t>arge </a:t>
            </a:r>
            <a:r>
              <a:rPr lang="en-GB" sz="3500" dirty="0" smtClean="0">
                <a:solidFill>
                  <a:srgbClr val="59103B"/>
                </a:solidFill>
              </a:rPr>
              <a:t>S</a:t>
            </a:r>
            <a:r>
              <a:rPr sz="3500" dirty="0" smtClean="0">
                <a:solidFill>
                  <a:srgbClr val="59103B"/>
                </a:solidFill>
              </a:rPr>
              <a:t>cale</a:t>
            </a:r>
            <a:endParaRPr sz="3500" dirty="0">
              <a:solidFill>
                <a:srgbClr val="59103B"/>
              </a:solidFill>
            </a:endParaRPr>
          </a:p>
        </p:txBody>
      </p:sp>
      <p:sp>
        <p:nvSpPr>
          <p:cNvPr id="178" name="Shape 178"/>
          <p:cNvSpPr>
            <a:spLocks noGrp="1"/>
          </p:cNvSpPr>
          <p:nvPr>
            <p:ph type="body" idx="1"/>
          </p:nvPr>
        </p:nvSpPr>
        <p:spPr>
          <a:xfrm>
            <a:off x="457200" y="1752600"/>
            <a:ext cx="8229600" cy="3276600"/>
          </a:xfrm>
          <a:prstGeom prst="rect">
            <a:avLst/>
          </a:prstGeom>
        </p:spPr>
        <p:txBody>
          <a:bodyPr>
            <a:normAutofit/>
          </a:bodyPr>
          <a:lstStyle/>
          <a:p>
            <a:pPr marL="266700" lvl="0" indent="-266700">
              <a:spcBef>
                <a:spcPts val="500"/>
              </a:spcBef>
            </a:pPr>
            <a:r>
              <a:rPr dirty="0"/>
              <a:t>High- or mid-rise blocks of apartments</a:t>
            </a:r>
          </a:p>
          <a:p>
            <a:pPr marL="266700" lvl="0" indent="-266700">
              <a:spcBef>
                <a:spcPts val="500"/>
              </a:spcBef>
            </a:pPr>
            <a:r>
              <a:rPr dirty="0"/>
              <a:t>Reproducing a standard unit for detached or semi-detached houses</a:t>
            </a:r>
          </a:p>
          <a:p>
            <a:pPr marL="266700" lvl="0" indent="-266700">
              <a:spcBef>
                <a:spcPts val="500"/>
              </a:spcBef>
            </a:pPr>
            <a:r>
              <a:rPr dirty="0"/>
              <a:t>Depends on participation of city councils or municipalities:</a:t>
            </a:r>
          </a:p>
          <a:p>
            <a:pPr marL="628650" lvl="1" indent="-361950">
              <a:spcBef>
                <a:spcPts val="500"/>
              </a:spcBef>
            </a:pPr>
            <a:r>
              <a:rPr dirty="0"/>
              <a:t>Setting up fast track approval processes</a:t>
            </a:r>
          </a:p>
          <a:p>
            <a:pPr marL="628650" lvl="1" indent="-361950">
              <a:spcBef>
                <a:spcPts val="500"/>
              </a:spcBef>
            </a:pPr>
            <a:r>
              <a:rPr dirty="0"/>
              <a:t>Offering support to developers in meeting regulations</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33</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57200" y="6096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Internal </a:t>
            </a:r>
            <a:r>
              <a:rPr lang="en-GB" sz="3500" dirty="0" smtClean="0">
                <a:solidFill>
                  <a:srgbClr val="59103B"/>
                </a:solidFill>
              </a:rPr>
              <a:t>C</a:t>
            </a:r>
            <a:r>
              <a:rPr sz="3500" dirty="0" smtClean="0">
                <a:solidFill>
                  <a:srgbClr val="59103B"/>
                </a:solidFill>
              </a:rPr>
              <a:t>ost </a:t>
            </a:r>
            <a:r>
              <a:rPr lang="en-GB" sz="3500" dirty="0" smtClean="0">
                <a:solidFill>
                  <a:srgbClr val="59103B"/>
                </a:solidFill>
              </a:rPr>
              <a:t>S</a:t>
            </a:r>
            <a:r>
              <a:rPr sz="3500" dirty="0" smtClean="0">
                <a:solidFill>
                  <a:srgbClr val="59103B"/>
                </a:solidFill>
              </a:rPr>
              <a:t>ubsidies</a:t>
            </a:r>
            <a:endParaRPr sz="3500" dirty="0">
              <a:solidFill>
                <a:srgbClr val="59103B"/>
              </a:solidFill>
            </a:endParaRPr>
          </a:p>
        </p:txBody>
      </p:sp>
      <p:sp>
        <p:nvSpPr>
          <p:cNvPr id="182" name="Shape 182"/>
          <p:cNvSpPr>
            <a:spLocks noGrp="1"/>
          </p:cNvSpPr>
          <p:nvPr>
            <p:ph type="body" idx="1"/>
          </p:nvPr>
        </p:nvSpPr>
        <p:spPr>
          <a:xfrm>
            <a:off x="457200" y="1752600"/>
            <a:ext cx="8229600" cy="4373563"/>
          </a:xfrm>
          <a:prstGeom prst="rect">
            <a:avLst/>
          </a:prstGeom>
        </p:spPr>
        <p:txBody>
          <a:bodyPr>
            <a:normAutofit/>
          </a:bodyPr>
          <a:lstStyle/>
          <a:p>
            <a:pPr marL="266700" lvl="0" indent="-266700">
              <a:spcBef>
                <a:spcPts val="600"/>
              </a:spcBef>
            </a:pPr>
            <a:r>
              <a:rPr dirty="0"/>
              <a:t>Cross-subsidizing low-income housing through profits from sale of market-rate housing units on the same development </a:t>
            </a:r>
          </a:p>
          <a:p>
            <a:pPr marL="266700" lvl="0" indent="-266700">
              <a:spcBef>
                <a:spcPts val="600"/>
              </a:spcBef>
            </a:pPr>
            <a:r>
              <a:rPr dirty="0"/>
              <a:t>This promotes integration and socio-economic diversity in new settlements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34</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Self-building</a:t>
            </a:r>
          </a:p>
        </p:txBody>
      </p:sp>
      <p:sp>
        <p:nvSpPr>
          <p:cNvPr id="186" name="Shape 186"/>
          <p:cNvSpPr>
            <a:spLocks noGrp="1"/>
          </p:cNvSpPr>
          <p:nvPr>
            <p:ph type="body" idx="1"/>
          </p:nvPr>
        </p:nvSpPr>
        <p:spPr>
          <a:xfrm>
            <a:off x="457200" y="1752600"/>
            <a:ext cx="7696200" cy="4373563"/>
          </a:xfrm>
          <a:prstGeom prst="rect">
            <a:avLst/>
          </a:prstGeom>
        </p:spPr>
        <p:txBody>
          <a:bodyPr>
            <a:normAutofit/>
          </a:bodyPr>
          <a:lstStyle/>
          <a:p>
            <a:pPr marL="0" lvl="0" indent="0">
              <a:spcBef>
                <a:spcPts val="600"/>
              </a:spcBef>
              <a:buSzTx/>
              <a:buNone/>
            </a:pPr>
            <a:r>
              <a:rPr dirty="0" smtClean="0"/>
              <a:t>‘</a:t>
            </a:r>
            <a:r>
              <a:rPr dirty="0"/>
              <a:t>Supporting people to build their own housing is one of the best ways of reducing costs, making housing affordable to low-income households and creating a vibrant housing stock in the city.</a:t>
            </a:r>
            <a:r>
              <a:rPr dirty="0" smtClean="0"/>
              <a:t>’</a:t>
            </a:r>
            <a:endParaRPr dirty="0"/>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35</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457200" y="152400"/>
            <a:ext cx="7239000" cy="1077218"/>
          </a:xfrm>
          <a:prstGeom prst="rect">
            <a:avLst/>
          </a:prstGeom>
        </p:spPr>
        <p:txBody>
          <a:bodyPr lIns="0" tIns="0" rIns="0" bIns="0">
            <a:normAutofit/>
          </a:bodyPr>
          <a:lstStyle/>
          <a:p>
            <a:pPr>
              <a:defRPr sz="1800" cap="none">
                <a:solidFill>
                  <a:srgbClr val="000000"/>
                </a:solidFill>
              </a:defRPr>
            </a:pPr>
            <a:r>
              <a:rPr sz="3500" dirty="0">
                <a:solidFill>
                  <a:srgbClr val="59103B"/>
                </a:solidFill>
              </a:rPr>
              <a:t>More </a:t>
            </a:r>
            <a:r>
              <a:rPr lang="en-GB" sz="3500" dirty="0" smtClean="0">
                <a:solidFill>
                  <a:srgbClr val="59103B"/>
                </a:solidFill>
              </a:rPr>
              <a:t>P</a:t>
            </a:r>
            <a:r>
              <a:rPr sz="3500" dirty="0" smtClean="0">
                <a:solidFill>
                  <a:srgbClr val="59103B"/>
                </a:solidFill>
              </a:rPr>
              <a:t>ractical</a:t>
            </a:r>
            <a:r>
              <a:rPr sz="3500" dirty="0">
                <a:solidFill>
                  <a:srgbClr val="59103B"/>
                </a:solidFill>
              </a:rPr>
              <a:t>, </a:t>
            </a:r>
            <a:r>
              <a:rPr lang="en-GB" sz="3500" dirty="0" smtClean="0">
                <a:solidFill>
                  <a:srgbClr val="59103B"/>
                </a:solidFill>
              </a:rPr>
              <a:t>R</a:t>
            </a:r>
            <a:r>
              <a:rPr sz="3500" dirty="0" smtClean="0">
                <a:solidFill>
                  <a:srgbClr val="59103B"/>
                </a:solidFill>
              </a:rPr>
              <a:t>ealistic </a:t>
            </a:r>
            <a:r>
              <a:rPr sz="3500" dirty="0">
                <a:solidFill>
                  <a:srgbClr val="59103B"/>
                </a:solidFill>
              </a:rPr>
              <a:t>and </a:t>
            </a:r>
            <a:r>
              <a:rPr lang="en-GB" sz="3500" dirty="0" smtClean="0">
                <a:solidFill>
                  <a:srgbClr val="59103B"/>
                </a:solidFill>
              </a:rPr>
              <a:t>F</a:t>
            </a:r>
            <a:r>
              <a:rPr sz="3500" dirty="0" smtClean="0">
                <a:solidFill>
                  <a:srgbClr val="59103B"/>
                </a:solidFill>
              </a:rPr>
              <a:t>lexible </a:t>
            </a:r>
            <a:r>
              <a:rPr lang="en-GB" sz="3500" dirty="0" smtClean="0">
                <a:solidFill>
                  <a:srgbClr val="59103B"/>
                </a:solidFill>
              </a:rPr>
              <a:t>B</a:t>
            </a:r>
            <a:r>
              <a:rPr sz="3500" dirty="0" smtClean="0">
                <a:solidFill>
                  <a:srgbClr val="59103B"/>
                </a:solidFill>
              </a:rPr>
              <a:t>uilding </a:t>
            </a:r>
            <a:r>
              <a:rPr lang="en-GB" sz="3500" dirty="0" smtClean="0">
                <a:solidFill>
                  <a:srgbClr val="59103B"/>
                </a:solidFill>
              </a:rPr>
              <a:t>S</a:t>
            </a:r>
            <a:r>
              <a:rPr sz="3500" dirty="0" smtClean="0">
                <a:solidFill>
                  <a:srgbClr val="59103B"/>
                </a:solidFill>
              </a:rPr>
              <a:t>tandards</a:t>
            </a:r>
            <a:endParaRPr sz="3500" dirty="0">
              <a:solidFill>
                <a:srgbClr val="59103B"/>
              </a:solidFill>
            </a:endParaRPr>
          </a:p>
        </p:txBody>
      </p:sp>
      <p:sp>
        <p:nvSpPr>
          <p:cNvPr id="190" name="Shape 190"/>
          <p:cNvSpPr>
            <a:spLocks noGrp="1"/>
          </p:cNvSpPr>
          <p:nvPr>
            <p:ph type="body" idx="1"/>
          </p:nvPr>
        </p:nvSpPr>
        <p:spPr>
          <a:xfrm>
            <a:off x="457200" y="1752600"/>
            <a:ext cx="8229600" cy="4373563"/>
          </a:xfrm>
          <a:prstGeom prst="rect">
            <a:avLst/>
          </a:prstGeom>
        </p:spPr>
        <p:txBody>
          <a:bodyPr>
            <a:normAutofit/>
          </a:bodyPr>
          <a:lstStyle/>
          <a:p>
            <a:pPr marL="0" lvl="0" indent="0">
              <a:spcBef>
                <a:spcPts val="600"/>
              </a:spcBef>
              <a:buSzTx/>
              <a:buNone/>
            </a:pPr>
            <a:r>
              <a:rPr dirty="0" smtClean="0"/>
              <a:t>‘</a:t>
            </a:r>
            <a:r>
              <a:rPr dirty="0"/>
              <a:t>Many argue </a:t>
            </a:r>
            <a:r>
              <a:rPr dirty="0" smtClean="0"/>
              <a:t>that</a:t>
            </a:r>
            <a:r>
              <a:rPr lang="en-US" dirty="0" smtClean="0"/>
              <a:t>…</a:t>
            </a:r>
            <a:r>
              <a:rPr dirty="0" smtClean="0"/>
              <a:t>housing </a:t>
            </a:r>
            <a:r>
              <a:rPr dirty="0"/>
              <a:t>and building standards are too high; roads are too wide, plots are too big, setbacks eat up too much space, engineering standards are too conservative and service levels are too high.</a:t>
            </a:r>
            <a:r>
              <a:rPr dirty="0" smtClean="0"/>
              <a:t>’</a:t>
            </a:r>
            <a:endParaRPr i="1" dirty="0"/>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36</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457200" y="228600"/>
            <a:ext cx="8229600" cy="932015"/>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Standardized </a:t>
            </a:r>
            <a:r>
              <a:rPr lang="en-GB" sz="3500" dirty="0" smtClean="0">
                <a:solidFill>
                  <a:srgbClr val="59103B"/>
                </a:solidFill>
              </a:rPr>
              <a:t>B</a:t>
            </a:r>
            <a:r>
              <a:rPr sz="3500" dirty="0" smtClean="0">
                <a:solidFill>
                  <a:srgbClr val="59103B"/>
                </a:solidFill>
              </a:rPr>
              <a:t>uilding </a:t>
            </a:r>
            <a:r>
              <a:rPr lang="en-GB" sz="3500" dirty="0" smtClean="0">
                <a:solidFill>
                  <a:srgbClr val="59103B"/>
                </a:solidFill>
              </a:rPr>
              <a:t>C</a:t>
            </a:r>
            <a:r>
              <a:rPr sz="3500" dirty="0" smtClean="0">
                <a:solidFill>
                  <a:srgbClr val="59103B"/>
                </a:solidFill>
              </a:rPr>
              <a:t>omponents</a:t>
            </a:r>
            <a:endParaRPr sz="3500" dirty="0">
              <a:solidFill>
                <a:srgbClr val="59103B"/>
              </a:solidFill>
            </a:endParaRPr>
          </a:p>
        </p:txBody>
      </p:sp>
      <p:sp>
        <p:nvSpPr>
          <p:cNvPr id="194" name="Shape 194"/>
          <p:cNvSpPr>
            <a:spLocks noGrp="1"/>
          </p:cNvSpPr>
          <p:nvPr>
            <p:ph type="body" idx="1"/>
          </p:nvPr>
        </p:nvSpPr>
        <p:spPr>
          <a:xfrm>
            <a:off x="457200" y="1752600"/>
            <a:ext cx="8229600" cy="4373563"/>
          </a:xfrm>
          <a:prstGeom prst="rect">
            <a:avLst/>
          </a:prstGeom>
        </p:spPr>
        <p:txBody>
          <a:bodyPr>
            <a:normAutofit/>
          </a:bodyPr>
          <a:lstStyle/>
          <a:p>
            <a:pPr marL="266700" lvl="0" indent="-266700">
              <a:spcBef>
                <a:spcPts val="600"/>
              </a:spcBef>
            </a:pPr>
            <a:r>
              <a:rPr dirty="0"/>
              <a:t>Promote use and production of standardized components which can be bought off the shelf by householders</a:t>
            </a:r>
          </a:p>
          <a:p>
            <a:pPr marL="266700" lvl="0" indent="-266700">
              <a:spcBef>
                <a:spcPts val="600"/>
              </a:spcBef>
            </a:pPr>
            <a:r>
              <a:rPr dirty="0"/>
              <a:t>Can be made on smaller scale by local entrepreneurs</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37</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57200" y="152400"/>
            <a:ext cx="7315200" cy="1077218"/>
          </a:xfrm>
          <a:prstGeom prst="rect">
            <a:avLst/>
          </a:prstGeom>
        </p:spPr>
        <p:txBody>
          <a:bodyPr lIns="0" tIns="0" rIns="0" bIns="0">
            <a:normAutofit/>
          </a:bodyPr>
          <a:lstStyle/>
          <a:p>
            <a:pPr>
              <a:defRPr sz="1800" cap="none">
                <a:solidFill>
                  <a:srgbClr val="000000"/>
                </a:solidFill>
              </a:defRPr>
            </a:pPr>
            <a:r>
              <a:rPr sz="3500" dirty="0">
                <a:solidFill>
                  <a:srgbClr val="59103B"/>
                </a:solidFill>
              </a:rPr>
              <a:t>Five Ways Government </a:t>
            </a:r>
            <a:r>
              <a:rPr lang="en-GB" sz="3500" dirty="0" smtClean="0">
                <a:solidFill>
                  <a:srgbClr val="59103B"/>
                </a:solidFill>
              </a:rPr>
              <a:t>C</a:t>
            </a:r>
            <a:r>
              <a:rPr sz="3500" dirty="0" smtClean="0">
                <a:solidFill>
                  <a:srgbClr val="59103B"/>
                </a:solidFill>
              </a:rPr>
              <a:t>an </a:t>
            </a:r>
            <a:r>
              <a:rPr lang="en-GB" sz="3500" dirty="0" smtClean="0">
                <a:solidFill>
                  <a:srgbClr val="59103B"/>
                </a:solidFill>
              </a:rPr>
              <a:t>S</a:t>
            </a:r>
            <a:r>
              <a:rPr sz="3500" dirty="0" smtClean="0">
                <a:solidFill>
                  <a:srgbClr val="59103B"/>
                </a:solidFill>
              </a:rPr>
              <a:t>upport </a:t>
            </a:r>
            <a:r>
              <a:rPr lang="en-GB" sz="3500" dirty="0" smtClean="0">
                <a:solidFill>
                  <a:srgbClr val="59103B"/>
                </a:solidFill>
              </a:rPr>
              <a:t>D</a:t>
            </a:r>
            <a:r>
              <a:rPr sz="3500" dirty="0" smtClean="0">
                <a:solidFill>
                  <a:srgbClr val="59103B"/>
                </a:solidFill>
              </a:rPr>
              <a:t>ownmarket </a:t>
            </a:r>
            <a:r>
              <a:rPr lang="en-GB" sz="3500" dirty="0" smtClean="0">
                <a:solidFill>
                  <a:srgbClr val="59103B"/>
                </a:solidFill>
              </a:rPr>
              <a:t>L</a:t>
            </a:r>
            <a:r>
              <a:rPr sz="3500" dirty="0" smtClean="0">
                <a:solidFill>
                  <a:srgbClr val="59103B"/>
                </a:solidFill>
              </a:rPr>
              <a:t>ending</a:t>
            </a:r>
            <a:endParaRPr sz="3500" dirty="0">
              <a:solidFill>
                <a:srgbClr val="59103B"/>
              </a:solidFill>
            </a:endParaRPr>
          </a:p>
        </p:txBody>
      </p:sp>
      <p:sp>
        <p:nvSpPr>
          <p:cNvPr id="198" name="Shape 198"/>
          <p:cNvSpPr>
            <a:spLocks noGrp="1"/>
          </p:cNvSpPr>
          <p:nvPr>
            <p:ph type="body" idx="1"/>
          </p:nvPr>
        </p:nvSpPr>
        <p:spPr>
          <a:xfrm>
            <a:off x="457200" y="1600200"/>
            <a:ext cx="8229600" cy="4648200"/>
          </a:xfrm>
          <a:prstGeom prst="rect">
            <a:avLst/>
          </a:prstGeom>
        </p:spPr>
        <p:txBody>
          <a:bodyPr>
            <a:noAutofit/>
          </a:bodyPr>
          <a:lstStyle/>
          <a:p>
            <a:pPr marL="266700" lvl="0" indent="-266700">
              <a:spcBef>
                <a:spcPts val="500"/>
              </a:spcBef>
            </a:pPr>
            <a:r>
              <a:rPr dirty="0"/>
              <a:t>Get the macroeconomic environment right</a:t>
            </a:r>
          </a:p>
          <a:p>
            <a:pPr marL="266700" lvl="0" indent="-266700">
              <a:spcBef>
                <a:spcPts val="500"/>
              </a:spcBef>
            </a:pPr>
            <a:r>
              <a:rPr dirty="0"/>
              <a:t>Get the housing supply picture right</a:t>
            </a:r>
          </a:p>
          <a:p>
            <a:pPr marL="266700" lvl="0" indent="-266700">
              <a:spcBef>
                <a:spcPts val="500"/>
              </a:spcBef>
            </a:pPr>
            <a:r>
              <a:rPr dirty="0"/>
              <a:t>Encourage existing lenders to extend mortgage loans downwards</a:t>
            </a:r>
          </a:p>
          <a:p>
            <a:pPr marL="266700" lvl="0" indent="-266700">
              <a:spcBef>
                <a:spcPts val="500"/>
              </a:spcBef>
            </a:pPr>
            <a:r>
              <a:rPr dirty="0"/>
              <a:t>Promote alternative forms of housing finance</a:t>
            </a:r>
          </a:p>
          <a:p>
            <a:pPr marL="266700" lvl="0" indent="-266700">
              <a:spcBef>
                <a:spcPts val="500"/>
              </a:spcBef>
              <a:spcAft>
                <a:spcPts val="3600"/>
              </a:spcAft>
            </a:pPr>
            <a:r>
              <a:rPr dirty="0"/>
              <a:t>Collect, organize and distribute data about housing needs and affordability parameters</a:t>
            </a:r>
          </a:p>
          <a:p>
            <a:pPr lvl="0">
              <a:spcBef>
                <a:spcPts val="500"/>
              </a:spcBef>
              <a:spcAft>
                <a:spcPts val="600"/>
              </a:spcAft>
              <a:buSzTx/>
              <a:buNone/>
            </a:pPr>
            <a:r>
              <a:rPr lang="en-GB" b="1" i="1" dirty="0" smtClean="0"/>
              <a:t>&gt;&gt;</a:t>
            </a:r>
            <a:r>
              <a:rPr b="1" i="1" dirty="0" smtClean="0"/>
              <a:t>Question</a:t>
            </a:r>
            <a:r>
              <a:rPr b="1" i="1" dirty="0"/>
              <a:t>: </a:t>
            </a:r>
            <a:endParaRPr lang="en-GB" b="1" i="1" dirty="0" smtClean="0"/>
          </a:p>
          <a:p>
            <a:pPr lvl="0">
              <a:spcBef>
                <a:spcPts val="500"/>
              </a:spcBef>
              <a:spcAft>
                <a:spcPts val="600"/>
              </a:spcAft>
              <a:buSzTx/>
              <a:buNone/>
            </a:pPr>
            <a:r>
              <a:rPr i="1" dirty="0" smtClean="0"/>
              <a:t>To </a:t>
            </a:r>
            <a:r>
              <a:rPr i="1" dirty="0"/>
              <a:t>what extent are these happening?</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38</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lang="en-GB" sz="3500" dirty="0" smtClean="0">
                <a:solidFill>
                  <a:srgbClr val="59103B"/>
                </a:solidFill>
              </a:rPr>
              <a:t>C</a:t>
            </a:r>
            <a:r>
              <a:rPr sz="3500" dirty="0" smtClean="0">
                <a:solidFill>
                  <a:srgbClr val="59103B"/>
                </a:solidFill>
              </a:rPr>
              <a:t>onclusions</a:t>
            </a:r>
            <a:endParaRPr sz="3500" dirty="0">
              <a:solidFill>
                <a:srgbClr val="59103B"/>
              </a:solidFill>
            </a:endParaRPr>
          </a:p>
        </p:txBody>
      </p:sp>
      <p:sp>
        <p:nvSpPr>
          <p:cNvPr id="202" name="Shape 202"/>
          <p:cNvSpPr>
            <a:spLocks noGrp="1"/>
          </p:cNvSpPr>
          <p:nvPr>
            <p:ph type="body" idx="1"/>
          </p:nvPr>
        </p:nvSpPr>
        <p:spPr>
          <a:xfrm>
            <a:off x="457200" y="1752600"/>
            <a:ext cx="8229600" cy="4373563"/>
          </a:xfrm>
          <a:prstGeom prst="rect">
            <a:avLst/>
          </a:prstGeom>
        </p:spPr>
        <p:txBody>
          <a:bodyPr>
            <a:normAutofit/>
          </a:bodyPr>
          <a:lstStyle/>
          <a:p>
            <a:pPr marL="266700" lvl="0" indent="-266700">
              <a:lnSpc>
                <a:spcPct val="90000"/>
              </a:lnSpc>
              <a:spcBef>
                <a:spcPts val="500"/>
              </a:spcBef>
            </a:pPr>
            <a:r>
              <a:rPr dirty="0"/>
              <a:t>Housing finance is very </a:t>
            </a:r>
            <a:r>
              <a:rPr dirty="0" smtClean="0"/>
              <a:t>important</a:t>
            </a:r>
            <a:endParaRPr dirty="0"/>
          </a:p>
          <a:p>
            <a:pPr marL="266700" lvl="0" indent="-266700">
              <a:lnSpc>
                <a:spcPct val="90000"/>
              </a:lnSpc>
              <a:spcBef>
                <a:spcPts val="500"/>
              </a:spcBef>
            </a:pPr>
            <a:r>
              <a:rPr dirty="0"/>
              <a:t>Few people in </a:t>
            </a:r>
            <a:r>
              <a:rPr dirty="0" smtClean="0"/>
              <a:t>Africa </a:t>
            </a:r>
            <a:r>
              <a:rPr dirty="0"/>
              <a:t>can access mortgages but some other forms of finance also exist such as housing </a:t>
            </a:r>
            <a:r>
              <a:rPr dirty="0" smtClean="0"/>
              <a:t>micro-loans</a:t>
            </a:r>
            <a:endParaRPr lang="en-US" dirty="0" smtClean="0"/>
          </a:p>
          <a:p>
            <a:pPr marL="266700" lvl="0" indent="-266700">
              <a:lnSpc>
                <a:spcPct val="90000"/>
              </a:lnSpc>
              <a:spcBef>
                <a:spcPts val="500"/>
              </a:spcBef>
            </a:pPr>
            <a:r>
              <a:rPr dirty="0" smtClean="0"/>
              <a:t>Government </a:t>
            </a:r>
            <a:r>
              <a:rPr dirty="0"/>
              <a:t>has a role to play in enabling conditions for housing </a:t>
            </a:r>
            <a:r>
              <a:rPr dirty="0" smtClean="0"/>
              <a:t>finance</a:t>
            </a:r>
            <a:endParaRPr dirty="0"/>
          </a:p>
          <a:p>
            <a:pPr marL="266700" lvl="0" indent="-266700">
              <a:lnSpc>
                <a:spcPct val="90000"/>
              </a:lnSpc>
              <a:spcBef>
                <a:spcPts val="500"/>
              </a:spcBef>
            </a:pPr>
            <a:r>
              <a:rPr dirty="0"/>
              <a:t>Housing costs can also be reduced through </a:t>
            </a:r>
            <a:r>
              <a:rPr dirty="0" smtClean="0"/>
              <a:t>design</a:t>
            </a:r>
            <a:r>
              <a:rPr lang="en-US" dirty="0" smtClean="0"/>
              <a:t> and policies</a:t>
            </a:r>
            <a:endParaRPr dirty="0"/>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39</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457200" y="6858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Where do the </a:t>
            </a:r>
            <a:r>
              <a:rPr lang="en-GB" sz="3500" dirty="0" smtClean="0">
                <a:solidFill>
                  <a:srgbClr val="59103B"/>
                </a:solidFill>
              </a:rPr>
              <a:t>P</a:t>
            </a:r>
            <a:r>
              <a:rPr sz="3500" dirty="0" smtClean="0">
                <a:solidFill>
                  <a:srgbClr val="59103B"/>
                </a:solidFill>
              </a:rPr>
              <a:t>oor </a:t>
            </a:r>
            <a:r>
              <a:rPr lang="en-GB" sz="3500" dirty="0" smtClean="0">
                <a:solidFill>
                  <a:srgbClr val="59103B"/>
                </a:solidFill>
              </a:rPr>
              <a:t>L</a:t>
            </a:r>
            <a:r>
              <a:rPr sz="3500" dirty="0" smtClean="0">
                <a:solidFill>
                  <a:srgbClr val="59103B"/>
                </a:solidFill>
              </a:rPr>
              <a:t>ive</a:t>
            </a:r>
            <a:r>
              <a:rPr sz="3500" dirty="0">
                <a:solidFill>
                  <a:srgbClr val="59103B"/>
                </a:solidFill>
              </a:rPr>
              <a:t>?</a:t>
            </a:r>
          </a:p>
        </p:txBody>
      </p:sp>
      <p:sp>
        <p:nvSpPr>
          <p:cNvPr id="59" name="Shape 59"/>
          <p:cNvSpPr>
            <a:spLocks noGrp="1"/>
          </p:cNvSpPr>
          <p:nvPr>
            <p:ph type="body" idx="1"/>
          </p:nvPr>
        </p:nvSpPr>
        <p:spPr>
          <a:xfrm>
            <a:off x="457200" y="1828800"/>
            <a:ext cx="8229600" cy="4297363"/>
          </a:xfrm>
          <a:prstGeom prst="rect">
            <a:avLst/>
          </a:prstGeom>
        </p:spPr>
        <p:txBody>
          <a:bodyPr>
            <a:noAutofit/>
          </a:bodyPr>
          <a:lstStyle/>
          <a:p>
            <a:pPr marL="0" lvl="0" indent="0">
              <a:spcBef>
                <a:spcPts val="500"/>
              </a:spcBef>
              <a:buSzTx/>
              <a:buNone/>
            </a:pPr>
            <a:r>
              <a:rPr dirty="0" smtClean="0"/>
              <a:t>‘</a:t>
            </a:r>
            <a:r>
              <a:rPr dirty="0"/>
              <a:t>If a family does not have enough money to afford the cost of a formal dwelling available for sale or rent, they will have to find somewhere else to stay</a:t>
            </a:r>
            <a:r>
              <a:rPr dirty="0" smtClean="0"/>
              <a:t>.’</a:t>
            </a:r>
            <a:endParaRPr lang="en-US" dirty="0" smtClean="0"/>
          </a:p>
          <a:p>
            <a:pPr marL="0" indent="0">
              <a:spcBef>
                <a:spcPts val="500"/>
              </a:spcBef>
              <a:spcAft>
                <a:spcPts val="2400"/>
              </a:spcAft>
              <a:buSzTx/>
              <a:buNone/>
            </a:pPr>
            <a:r>
              <a:rPr lang="en-US" dirty="0" smtClean="0"/>
              <a:t>‘</a:t>
            </a:r>
            <a:r>
              <a:rPr lang="en-US" dirty="0"/>
              <a:t>The goal of a comprehensive housing finance system is to reduce the number of people who need to address their housing needs </a:t>
            </a:r>
            <a:r>
              <a:rPr lang="en-US" dirty="0" smtClean="0"/>
              <a:t>informally.’</a:t>
            </a:r>
            <a:endParaRPr lang="en-US" dirty="0"/>
          </a:p>
          <a:p>
            <a:pPr lvl="0">
              <a:spcBef>
                <a:spcPts val="500"/>
              </a:spcBef>
              <a:spcAft>
                <a:spcPts val="600"/>
              </a:spcAft>
              <a:buSzTx/>
              <a:buNone/>
            </a:pPr>
            <a:r>
              <a:rPr lang="en-GB" b="1" i="1" dirty="0" smtClean="0"/>
              <a:t>&gt;&gt;</a:t>
            </a:r>
            <a:r>
              <a:rPr b="1" i="1" dirty="0" smtClean="0"/>
              <a:t>Questions:</a:t>
            </a:r>
            <a:endParaRPr lang="en-GB" b="1" i="1" dirty="0" smtClean="0"/>
          </a:p>
          <a:p>
            <a:pPr lvl="0">
              <a:spcBef>
                <a:spcPts val="500"/>
              </a:spcBef>
              <a:spcAft>
                <a:spcPts val="600"/>
              </a:spcAft>
              <a:buSzTx/>
              <a:buNone/>
            </a:pPr>
            <a:r>
              <a:rPr i="1" dirty="0" smtClean="0"/>
              <a:t>In </a:t>
            </a:r>
            <a:r>
              <a:rPr i="1" dirty="0"/>
              <a:t>your cities, what are their options?</a:t>
            </a:r>
          </a:p>
          <a:p>
            <a:pPr lvl="0">
              <a:spcBef>
                <a:spcPts val="500"/>
              </a:spcBef>
              <a:spcAft>
                <a:spcPts val="600"/>
              </a:spcAft>
              <a:buSzTx/>
              <a:buNone/>
            </a:pPr>
            <a:r>
              <a:rPr i="1" dirty="0" smtClean="0"/>
              <a:t>What </a:t>
            </a:r>
            <a:r>
              <a:rPr i="1" dirty="0"/>
              <a:t>are the consequences – for </a:t>
            </a:r>
            <a:r>
              <a:rPr i="1" dirty="0" smtClean="0"/>
              <a:t>them and </a:t>
            </a:r>
            <a:r>
              <a:rPr i="1" dirty="0"/>
              <a:t>for the local authorities?</a:t>
            </a:r>
          </a:p>
          <a:p>
            <a:pPr lvl="0">
              <a:spcBef>
                <a:spcPts val="500"/>
              </a:spcBef>
              <a:spcAft>
                <a:spcPts val="600"/>
              </a:spcAft>
              <a:buSzTx/>
              <a:buNone/>
            </a:pPr>
            <a:r>
              <a:rPr i="1" dirty="0" smtClean="0"/>
              <a:t>What </a:t>
            </a:r>
            <a:r>
              <a:rPr i="1" dirty="0"/>
              <a:t>sort of housing finance scheme </a:t>
            </a:r>
            <a:r>
              <a:rPr i="1" dirty="0" smtClean="0"/>
              <a:t>is</a:t>
            </a:r>
            <a:r>
              <a:rPr lang="en-GB" i="1" dirty="0" smtClean="0"/>
              <a:t> </a:t>
            </a:r>
            <a:r>
              <a:rPr i="1" dirty="0" smtClean="0"/>
              <a:t>needed </a:t>
            </a:r>
            <a:r>
              <a:rPr i="1" dirty="0"/>
              <a:t>for the urban poor?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4</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6858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An Ideal </a:t>
            </a:r>
            <a:r>
              <a:rPr lang="en-GB" sz="3500" dirty="0" smtClean="0">
                <a:solidFill>
                  <a:srgbClr val="59103B"/>
                </a:solidFill>
              </a:rPr>
              <a:t>S</a:t>
            </a:r>
            <a:r>
              <a:rPr sz="3500" dirty="0" smtClean="0">
                <a:solidFill>
                  <a:srgbClr val="59103B"/>
                </a:solidFill>
              </a:rPr>
              <a:t>cenario</a:t>
            </a:r>
            <a:endParaRPr sz="3500" dirty="0">
              <a:solidFill>
                <a:srgbClr val="59103B"/>
              </a:solidFill>
            </a:endParaRPr>
          </a:p>
        </p:txBody>
      </p:sp>
      <p:sp>
        <p:nvSpPr>
          <p:cNvPr id="63" name="Shape 63"/>
          <p:cNvSpPr>
            <a:spLocks noGrp="1"/>
          </p:cNvSpPr>
          <p:nvPr>
            <p:ph type="body" idx="1"/>
          </p:nvPr>
        </p:nvSpPr>
        <p:spPr>
          <a:xfrm>
            <a:off x="381000" y="1752600"/>
            <a:ext cx="8305800" cy="4373563"/>
          </a:xfrm>
          <a:prstGeom prst="rect">
            <a:avLst/>
          </a:prstGeom>
        </p:spPr>
        <p:txBody>
          <a:bodyPr>
            <a:normAutofit/>
          </a:bodyPr>
          <a:lstStyle/>
          <a:p>
            <a:pPr marL="0" lvl="0" indent="0">
              <a:spcBef>
                <a:spcPts val="500"/>
              </a:spcBef>
              <a:spcAft>
                <a:spcPts val="1800"/>
              </a:spcAft>
              <a:buSzTx/>
              <a:buNone/>
            </a:pPr>
            <a:r>
              <a:rPr dirty="0" smtClean="0"/>
              <a:t>‘</a:t>
            </a:r>
            <a:r>
              <a:rPr dirty="0"/>
              <a:t>To accommodate a wide range of housing needs and a growing population over time, a city needs to provide a steady </a:t>
            </a:r>
            <a:r>
              <a:rPr dirty="0" smtClean="0"/>
              <a:t>supply </a:t>
            </a:r>
            <a:r>
              <a:rPr dirty="0"/>
              <a:t>of new housing and expand the existing </a:t>
            </a:r>
            <a:r>
              <a:rPr dirty="0" smtClean="0"/>
              <a:t>housing stock </a:t>
            </a:r>
            <a:r>
              <a:rPr dirty="0"/>
              <a:t>by providing housing opportunities at scale for different segments of society.’</a:t>
            </a:r>
          </a:p>
          <a:p>
            <a:pPr lvl="0">
              <a:spcBef>
                <a:spcPts val="500"/>
              </a:spcBef>
              <a:spcAft>
                <a:spcPts val="600"/>
              </a:spcAft>
              <a:buSzTx/>
              <a:buNone/>
            </a:pPr>
            <a:r>
              <a:rPr lang="en-GB" b="1" i="1" dirty="0" smtClean="0"/>
              <a:t>&gt;&gt;</a:t>
            </a:r>
            <a:r>
              <a:rPr b="1" i="1" dirty="0" smtClean="0"/>
              <a:t>Questions:</a:t>
            </a:r>
            <a:endParaRPr lang="en-US" b="1" i="1" dirty="0" smtClean="0"/>
          </a:p>
          <a:p>
            <a:pPr lvl="0">
              <a:spcBef>
                <a:spcPts val="500"/>
              </a:spcBef>
              <a:spcAft>
                <a:spcPts val="600"/>
              </a:spcAft>
              <a:buSzTx/>
              <a:buNone/>
            </a:pPr>
            <a:r>
              <a:rPr i="1" dirty="0" smtClean="0"/>
              <a:t>To </a:t>
            </a:r>
            <a:r>
              <a:rPr i="1" dirty="0"/>
              <a:t>what extent is this happening in </a:t>
            </a:r>
            <a:r>
              <a:rPr i="1" dirty="0" smtClean="0"/>
              <a:t>your </a:t>
            </a:r>
            <a:r>
              <a:rPr i="1" dirty="0"/>
              <a:t>own country?</a:t>
            </a:r>
          </a:p>
          <a:p>
            <a:pPr lvl="0">
              <a:spcBef>
                <a:spcPts val="500"/>
              </a:spcBef>
              <a:spcAft>
                <a:spcPts val="600"/>
              </a:spcAft>
              <a:buSzTx/>
              <a:buNone/>
            </a:pPr>
            <a:r>
              <a:rPr i="1" dirty="0" smtClean="0"/>
              <a:t>What </a:t>
            </a:r>
            <a:r>
              <a:rPr i="1" dirty="0"/>
              <a:t>are the constraints?</a:t>
            </a:r>
          </a:p>
          <a:p>
            <a:pPr lvl="0">
              <a:buSzTx/>
              <a:buNone/>
            </a:pPr>
            <a:r>
              <a:rPr i="1" dirty="0"/>
              <a:t>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5</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57200" y="287185"/>
            <a:ext cx="8229600" cy="932015"/>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Why is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F</a:t>
            </a:r>
            <a:r>
              <a:rPr sz="3500" dirty="0" smtClean="0">
                <a:solidFill>
                  <a:srgbClr val="59103B"/>
                </a:solidFill>
              </a:rPr>
              <a:t>inance </a:t>
            </a:r>
            <a:r>
              <a:rPr sz="3500" dirty="0">
                <a:solidFill>
                  <a:srgbClr val="59103B"/>
                </a:solidFill>
              </a:rPr>
              <a:t>so </a:t>
            </a:r>
            <a:r>
              <a:rPr lang="en-GB" sz="3500" dirty="0" smtClean="0">
                <a:solidFill>
                  <a:srgbClr val="59103B"/>
                </a:solidFill>
              </a:rPr>
              <a:t>I</a:t>
            </a:r>
            <a:r>
              <a:rPr sz="3500" dirty="0" smtClean="0">
                <a:solidFill>
                  <a:srgbClr val="59103B"/>
                </a:solidFill>
              </a:rPr>
              <a:t>mportant</a:t>
            </a:r>
            <a:r>
              <a:rPr sz="3500" dirty="0">
                <a:solidFill>
                  <a:srgbClr val="59103B"/>
                </a:solidFill>
              </a:rPr>
              <a:t>?</a:t>
            </a:r>
          </a:p>
        </p:txBody>
      </p:sp>
      <p:sp>
        <p:nvSpPr>
          <p:cNvPr id="67" name="Shape 67"/>
          <p:cNvSpPr>
            <a:spLocks noGrp="1"/>
          </p:cNvSpPr>
          <p:nvPr>
            <p:ph type="body" idx="1"/>
          </p:nvPr>
        </p:nvSpPr>
        <p:spPr>
          <a:xfrm>
            <a:off x="457200" y="1752600"/>
            <a:ext cx="8229600" cy="4373563"/>
          </a:xfrm>
          <a:prstGeom prst="rect">
            <a:avLst/>
          </a:prstGeom>
        </p:spPr>
        <p:txBody>
          <a:bodyPr>
            <a:normAutofit/>
          </a:bodyPr>
          <a:lstStyle/>
          <a:p>
            <a:pPr marL="266700" lvl="0" indent="-266700">
              <a:spcBef>
                <a:spcPts val="500"/>
              </a:spcBef>
            </a:pPr>
            <a:r>
              <a:rPr dirty="0"/>
              <a:t>Housing is a fundamental human need and right</a:t>
            </a:r>
          </a:p>
          <a:p>
            <a:pPr marL="266700" lvl="0" indent="-266700">
              <a:spcBef>
                <a:spcPts val="500"/>
              </a:spcBef>
            </a:pPr>
            <a:r>
              <a:rPr dirty="0"/>
              <a:t>Housing is expensive and it makes sense to borrow to pay for the house we are living in</a:t>
            </a:r>
          </a:p>
          <a:p>
            <a:pPr marL="266700" lvl="0" indent="-266700">
              <a:spcBef>
                <a:spcPts val="500"/>
              </a:spcBef>
            </a:pPr>
            <a:r>
              <a:rPr dirty="0"/>
              <a:t>Housing finance improves the performance of the housing asset</a:t>
            </a:r>
          </a:p>
          <a:p>
            <a:pPr marL="266700" lvl="0" indent="-266700">
              <a:spcBef>
                <a:spcPts val="500"/>
              </a:spcBef>
            </a:pPr>
            <a:r>
              <a:rPr dirty="0"/>
              <a:t>No government can meet all the housing needs of its population</a:t>
            </a:r>
          </a:p>
          <a:p>
            <a:pPr marL="266700" lvl="0" indent="-266700">
              <a:spcBef>
                <a:spcPts val="500"/>
              </a:spcBef>
            </a:pPr>
            <a:r>
              <a:rPr dirty="0"/>
              <a:t>Housing finance stimulates economic development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6</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457200" y="287185"/>
            <a:ext cx="8229600" cy="932015"/>
          </a:xfrm>
          <a:prstGeom prst="rect">
            <a:avLst/>
          </a:prstGeom>
        </p:spPr>
        <p:txBody>
          <a:bodyPr lIns="0" tIns="0" rIns="0" bIns="0">
            <a:normAutofit/>
          </a:bodyPr>
          <a:lstStyle/>
          <a:p>
            <a:pPr>
              <a:defRPr sz="1800" cap="none">
                <a:solidFill>
                  <a:srgbClr val="000000"/>
                </a:solidFill>
              </a:defRPr>
            </a:pPr>
            <a:r>
              <a:rPr sz="3500" dirty="0">
                <a:solidFill>
                  <a:srgbClr val="59103B"/>
                </a:solidFill>
              </a:rPr>
              <a:t>The </a:t>
            </a:r>
            <a:r>
              <a:rPr lang="en-GB" sz="3500" dirty="0" smtClean="0">
                <a:solidFill>
                  <a:srgbClr val="59103B"/>
                </a:solidFill>
              </a:rPr>
              <a:t>H</a:t>
            </a:r>
            <a:r>
              <a:rPr sz="3500" dirty="0" smtClean="0">
                <a:solidFill>
                  <a:srgbClr val="59103B"/>
                </a:solidFill>
              </a:rPr>
              <a:t>ousing </a:t>
            </a:r>
            <a:r>
              <a:rPr lang="en-GB" sz="3500" dirty="0" smtClean="0">
                <a:solidFill>
                  <a:srgbClr val="59103B"/>
                </a:solidFill>
              </a:rPr>
              <a:t>F</a:t>
            </a:r>
            <a:r>
              <a:rPr sz="3500" dirty="0" smtClean="0">
                <a:solidFill>
                  <a:srgbClr val="59103B"/>
                </a:solidFill>
              </a:rPr>
              <a:t>inance </a:t>
            </a:r>
            <a:r>
              <a:rPr lang="en-GB" sz="3500" dirty="0" smtClean="0">
                <a:solidFill>
                  <a:srgbClr val="59103B"/>
                </a:solidFill>
              </a:rPr>
              <a:t>S</a:t>
            </a:r>
            <a:r>
              <a:rPr sz="3500" dirty="0" smtClean="0">
                <a:solidFill>
                  <a:srgbClr val="59103B"/>
                </a:solidFill>
              </a:rPr>
              <a:t>ystem</a:t>
            </a:r>
            <a:endParaRPr sz="3500" dirty="0">
              <a:solidFill>
                <a:srgbClr val="59103B"/>
              </a:solidFill>
            </a:endParaRPr>
          </a:p>
        </p:txBody>
      </p:sp>
      <p:sp>
        <p:nvSpPr>
          <p:cNvPr id="71" name="Shape 71"/>
          <p:cNvSpPr>
            <a:spLocks noGrp="1"/>
          </p:cNvSpPr>
          <p:nvPr>
            <p:ph type="body" idx="1"/>
          </p:nvPr>
        </p:nvSpPr>
        <p:spPr>
          <a:xfrm>
            <a:off x="457200" y="1752600"/>
            <a:ext cx="8229600" cy="4373563"/>
          </a:xfrm>
          <a:prstGeom prst="rect">
            <a:avLst/>
          </a:prstGeom>
        </p:spPr>
        <p:txBody>
          <a:bodyPr>
            <a:normAutofit/>
          </a:bodyPr>
          <a:lstStyle/>
          <a:p>
            <a:pPr marL="266700" lvl="0" indent="-266700">
              <a:spcBef>
                <a:spcPts val="600"/>
              </a:spcBef>
            </a:pPr>
            <a:r>
              <a:rPr dirty="0"/>
              <a:t>Demand for and supply of formal housing units</a:t>
            </a:r>
          </a:p>
          <a:p>
            <a:pPr marL="266700" lvl="0" indent="-266700">
              <a:spcBef>
                <a:spcPts val="600"/>
              </a:spcBef>
            </a:pPr>
            <a:r>
              <a:rPr dirty="0"/>
              <a:t>Demand for and supply of formal housing finance to pay for these units</a:t>
            </a:r>
          </a:p>
          <a:p>
            <a:pPr marL="266700" lvl="0" indent="-266700">
              <a:spcBef>
                <a:spcPts val="600"/>
              </a:spcBef>
            </a:pPr>
            <a:r>
              <a:rPr dirty="0" smtClean="0"/>
              <a:t>Act</a:t>
            </a:r>
            <a:r>
              <a:rPr lang="en-US" dirty="0" smtClean="0"/>
              <a:t>ivities</a:t>
            </a:r>
            <a:r>
              <a:rPr dirty="0" smtClean="0"/>
              <a:t> </a:t>
            </a:r>
            <a:r>
              <a:rPr dirty="0"/>
              <a:t>of the government to help the process </a:t>
            </a:r>
            <a:r>
              <a:rPr dirty="0" smtClean="0"/>
              <a:t>along</a:t>
            </a:r>
            <a:r>
              <a:rPr lang="en-US" dirty="0" smtClean="0"/>
              <a:t> such as subsidies, incentives and regulations</a:t>
            </a:r>
            <a:endParaRPr dirty="0"/>
          </a:p>
          <a:p>
            <a:pPr marL="266700" lvl="0" indent="-266700">
              <a:spcBef>
                <a:spcPts val="600"/>
              </a:spcBef>
            </a:pPr>
            <a:r>
              <a:rPr dirty="0"/>
              <a:t>Informal processes of supply and demand for people who cannot access formal products and services</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7</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609600"/>
            <a:ext cx="8229600" cy="584778"/>
          </a:xfrm>
          <a:prstGeom prst="rect">
            <a:avLst/>
          </a:prstGeom>
        </p:spPr>
        <p:txBody>
          <a:bodyPr lIns="0" tIns="0" rIns="0" bIns="0">
            <a:normAutofit/>
          </a:bodyPr>
          <a:lstStyle/>
          <a:p>
            <a:pPr lvl="0">
              <a:defRPr sz="1800" cap="none">
                <a:solidFill>
                  <a:srgbClr val="000000"/>
                </a:solidFill>
              </a:defRPr>
            </a:pPr>
            <a:r>
              <a:rPr sz="3500" dirty="0">
                <a:solidFill>
                  <a:srgbClr val="59103B"/>
                </a:solidFill>
              </a:rPr>
              <a:t>Four </a:t>
            </a:r>
            <a:r>
              <a:rPr lang="en-GB" sz="3500" dirty="0" smtClean="0">
                <a:solidFill>
                  <a:srgbClr val="59103B"/>
                </a:solidFill>
              </a:rPr>
              <a:t>C</a:t>
            </a:r>
            <a:r>
              <a:rPr sz="3500" dirty="0" smtClean="0">
                <a:solidFill>
                  <a:srgbClr val="59103B"/>
                </a:solidFill>
              </a:rPr>
              <a:t>onditions</a:t>
            </a:r>
            <a:endParaRPr sz="3500" dirty="0">
              <a:solidFill>
                <a:srgbClr val="59103B"/>
              </a:solidFill>
            </a:endParaRPr>
          </a:p>
        </p:txBody>
      </p:sp>
      <p:sp>
        <p:nvSpPr>
          <p:cNvPr id="75" name="Shape 75"/>
          <p:cNvSpPr>
            <a:spLocks noGrp="1"/>
          </p:cNvSpPr>
          <p:nvPr>
            <p:ph type="body" idx="1"/>
          </p:nvPr>
        </p:nvSpPr>
        <p:spPr>
          <a:xfrm>
            <a:off x="457200" y="1752600"/>
            <a:ext cx="8229600" cy="4373563"/>
          </a:xfrm>
          <a:prstGeom prst="rect">
            <a:avLst/>
          </a:prstGeom>
        </p:spPr>
        <p:txBody>
          <a:bodyPr>
            <a:normAutofit/>
          </a:bodyPr>
          <a:lstStyle/>
          <a:p>
            <a:pPr marL="266700" lvl="0" indent="-266700">
              <a:spcBef>
                <a:spcPts val="600"/>
              </a:spcBef>
            </a:pPr>
            <a:r>
              <a:rPr dirty="0"/>
              <a:t>Land must be available for formal purchase</a:t>
            </a:r>
          </a:p>
          <a:p>
            <a:pPr marL="266700" lvl="0" indent="-266700">
              <a:spcBef>
                <a:spcPts val="600"/>
              </a:spcBef>
            </a:pPr>
            <a:r>
              <a:rPr dirty="0"/>
              <a:t>Infrastructure (water, sanitation, energy and roads) needs to be in place</a:t>
            </a:r>
          </a:p>
          <a:p>
            <a:pPr marL="266700" lvl="0" indent="-266700">
              <a:spcBef>
                <a:spcPts val="600"/>
              </a:spcBef>
            </a:pPr>
            <a:r>
              <a:rPr dirty="0"/>
              <a:t>Lenders must offer development finance – construction loans at affordable rates</a:t>
            </a:r>
          </a:p>
          <a:p>
            <a:pPr marL="266700" lvl="0" indent="-266700">
              <a:spcBef>
                <a:spcPts val="600"/>
              </a:spcBef>
            </a:pPr>
            <a:r>
              <a:rPr dirty="0"/>
              <a:t>Buyers must be able to access </a:t>
            </a:r>
            <a:r>
              <a:rPr dirty="0" smtClean="0"/>
              <a:t>loan </a:t>
            </a:r>
            <a:r>
              <a:rPr dirty="0"/>
              <a:t>finance to pay for the housing</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8</a:t>
            </a:fld>
            <a:endParaRPr lang="en-GB" sz="1200" b="0" dirty="0">
              <a:latin typeface="Myriad Pro"/>
              <a:cs typeface="Myriad Pro"/>
            </a:endParaRPr>
          </a:p>
        </p:txBody>
      </p:sp>
    </p:spTree>
    <p:extLst>
      <p:ext uri="{BB962C8B-B14F-4D97-AF65-F5344CB8AC3E}">
        <p14:creationId xmlns:p14="http://schemas.microsoft.com/office/powerpoint/2010/main" val="7319911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457200" y="609600"/>
            <a:ext cx="8229600" cy="584778"/>
          </a:xfrm>
          <a:prstGeom prst="rect">
            <a:avLst/>
          </a:prstGeom>
        </p:spPr>
        <p:txBody>
          <a:bodyPr lIns="0" tIns="0" rIns="0" bIns="0">
            <a:normAutofit/>
          </a:bodyPr>
          <a:lstStyle/>
          <a:p>
            <a:pPr>
              <a:defRPr sz="1800" cap="none">
                <a:solidFill>
                  <a:srgbClr val="000000"/>
                </a:solidFill>
              </a:defRPr>
            </a:pPr>
            <a:r>
              <a:rPr sz="3500" dirty="0">
                <a:solidFill>
                  <a:srgbClr val="59103B"/>
                </a:solidFill>
              </a:rPr>
              <a:t>The Housing Finance Dilemma</a:t>
            </a:r>
          </a:p>
        </p:txBody>
      </p:sp>
      <p:sp>
        <p:nvSpPr>
          <p:cNvPr id="79" name="Shape 79"/>
          <p:cNvSpPr>
            <a:spLocks noGrp="1"/>
          </p:cNvSpPr>
          <p:nvPr>
            <p:ph type="body" idx="1"/>
          </p:nvPr>
        </p:nvSpPr>
        <p:spPr>
          <a:xfrm>
            <a:off x="457200" y="1600200"/>
            <a:ext cx="8229600" cy="4525963"/>
          </a:xfrm>
          <a:prstGeom prst="rect">
            <a:avLst/>
          </a:prstGeom>
        </p:spPr>
        <p:txBody>
          <a:bodyPr/>
          <a:lstStyle/>
          <a:p>
            <a:pPr marL="0" lvl="0" indent="0">
              <a:spcBef>
                <a:spcPts val="500"/>
              </a:spcBef>
              <a:buSzTx/>
              <a:buNone/>
            </a:pPr>
            <a:r>
              <a:rPr dirty="0" smtClean="0"/>
              <a:t>‘</a:t>
            </a:r>
            <a:r>
              <a:rPr dirty="0"/>
              <a:t>The problem with housing is not building it. We know how to build houses. It is not demand. There are plenty of people who want houses. The problem is allowing the people who want the houses the financing capacity to buy them.’</a:t>
            </a:r>
          </a:p>
          <a:p>
            <a:pPr marL="0" lvl="1" indent="0">
              <a:spcBef>
                <a:spcPts val="500"/>
              </a:spcBef>
              <a:buSzTx/>
              <a:buNone/>
            </a:pPr>
            <a:r>
              <a:rPr sz="1400" i="1" dirty="0" smtClean="0"/>
              <a:t>Developer </a:t>
            </a:r>
            <a:r>
              <a:rPr sz="1400" i="1" dirty="0"/>
              <a:t>of the </a:t>
            </a:r>
            <a:r>
              <a:rPr sz="1400" i="1" dirty="0" err="1"/>
              <a:t>Lilayi</a:t>
            </a:r>
            <a:r>
              <a:rPr sz="1400" i="1" dirty="0"/>
              <a:t> Housing Development </a:t>
            </a:r>
            <a:r>
              <a:rPr sz="1400" i="1" dirty="0" smtClean="0"/>
              <a:t>in </a:t>
            </a:r>
            <a:r>
              <a:rPr sz="1400" i="1" dirty="0"/>
              <a:t>Zambia</a:t>
            </a:r>
          </a:p>
          <a:p>
            <a:pPr lvl="0">
              <a:buSzTx/>
              <a:buNone/>
            </a:pPr>
            <a:endParaRPr sz="2100" dirty="0"/>
          </a:p>
          <a:p>
            <a:pPr marL="0" lvl="0" indent="0">
              <a:spcBef>
                <a:spcPts val="500"/>
              </a:spcBef>
              <a:spcAft>
                <a:spcPts val="600"/>
              </a:spcAft>
              <a:buSzTx/>
              <a:buNone/>
            </a:pPr>
            <a:r>
              <a:rPr lang="en-GB" sz="2100" b="1" i="1" dirty="0" smtClean="0"/>
              <a:t>&gt;&gt;</a:t>
            </a:r>
            <a:r>
              <a:rPr sz="2100" b="1" i="1" dirty="0" smtClean="0"/>
              <a:t>Question:</a:t>
            </a:r>
            <a:endParaRPr lang="en-GB" sz="2100" b="1" i="1" dirty="0" smtClean="0"/>
          </a:p>
          <a:p>
            <a:pPr marL="0" lvl="0" indent="0">
              <a:spcBef>
                <a:spcPts val="500"/>
              </a:spcBef>
              <a:spcAft>
                <a:spcPts val="600"/>
              </a:spcAft>
              <a:buSzTx/>
              <a:buNone/>
            </a:pPr>
            <a:r>
              <a:rPr sz="2100" i="1" dirty="0" smtClean="0"/>
              <a:t>If </a:t>
            </a:r>
            <a:r>
              <a:rPr sz="2100" i="1" dirty="0"/>
              <a:t>people do not have the ready cash </a:t>
            </a:r>
            <a:r>
              <a:rPr sz="2100" i="1" dirty="0" smtClean="0"/>
              <a:t>to</a:t>
            </a:r>
            <a:r>
              <a:rPr lang="en-GB" sz="2100" i="1" dirty="0" smtClean="0"/>
              <a:t> </a:t>
            </a:r>
            <a:r>
              <a:rPr sz="2100" i="1" dirty="0" smtClean="0"/>
              <a:t>buy </a:t>
            </a:r>
            <a:r>
              <a:rPr sz="2100" i="1" dirty="0"/>
              <a:t>a house, what are the possibilities of </a:t>
            </a:r>
            <a:r>
              <a:rPr lang="en-GB" sz="2100" i="1" dirty="0" smtClean="0"/>
              <a:t> </a:t>
            </a:r>
            <a:r>
              <a:rPr sz="2100" i="1" dirty="0" smtClean="0"/>
              <a:t>raising </a:t>
            </a:r>
            <a:r>
              <a:rPr sz="2100" i="1" dirty="0"/>
              <a:t>the finance? </a:t>
            </a:r>
          </a:p>
        </p:txBody>
      </p:sp>
      <p:sp>
        <p:nvSpPr>
          <p:cNvPr id="5" name="Slide Number Placeholder 4"/>
          <p:cNvSpPr txBox="1">
            <a:spLocks/>
          </p:cNvSpPr>
          <p:nvPr/>
        </p:nvSpPr>
        <p:spPr>
          <a:xfrm>
            <a:off x="4391980" y="6434029"/>
            <a:ext cx="540060" cy="432047"/>
          </a:xfrm>
          <a:prstGeom prst="rect">
            <a:avLst/>
          </a:prstGeom>
          <a:solidFill>
            <a:srgbClr val="59103B"/>
          </a:solidFill>
          <a:ln>
            <a:noFill/>
          </a:ln>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4AD81AC-32C1-4FC2-98F2-991944DA9D89}" type="slidenum">
              <a:rPr lang="en-GB" sz="2000" b="0" smtClean="0">
                <a:latin typeface="Myriad Pro"/>
                <a:cs typeface="Myriad Pro"/>
              </a:rPr>
              <a:pPr algn="ctr"/>
              <a:t>9</a:t>
            </a:fld>
            <a:endParaRPr lang="en-GB" sz="1200" b="0" dirty="0">
              <a:latin typeface="Myriad Pro"/>
              <a:cs typeface="Myriad Pro"/>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2219</Words>
  <Application>Microsoft Macintosh PowerPoint</Application>
  <PresentationFormat>On-screen Show (4:3)</PresentationFormat>
  <Paragraphs>281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vt:lpstr>
      <vt:lpstr>PowerPoint Presentation</vt:lpstr>
      <vt:lpstr>Learning Outcomes</vt:lpstr>
      <vt:lpstr>Structure of the Module</vt:lpstr>
      <vt:lpstr>Where do the Poor Live?</vt:lpstr>
      <vt:lpstr>An Ideal Scenario</vt:lpstr>
      <vt:lpstr>Why is Housing Finance so Important?</vt:lpstr>
      <vt:lpstr>The Housing Finance System</vt:lpstr>
      <vt:lpstr>Four Conditions</vt:lpstr>
      <vt:lpstr>The Housing Finance Dilemma</vt:lpstr>
      <vt:lpstr>A system for the Relatively Wealthy</vt:lpstr>
      <vt:lpstr>Conditions for Mortgage Loans</vt:lpstr>
      <vt:lpstr>Where do Lenders Get the Money for Housing Loans?</vt:lpstr>
      <vt:lpstr>1. Banks</vt:lpstr>
      <vt:lpstr>Ingredients of a Loan</vt:lpstr>
      <vt:lpstr>2. Contract Savings Institutions</vt:lpstr>
      <vt:lpstr>3. Mortgage Banks</vt:lpstr>
      <vt:lpstr>4. Securitization</vt:lpstr>
      <vt:lpstr>Assessing Affordability</vt:lpstr>
      <vt:lpstr>Financial Access in Africa</vt:lpstr>
      <vt:lpstr>Why Fewer than 15 Per Cent of Africans Can Access Mortgages</vt:lpstr>
      <vt:lpstr>Interest Rates</vt:lpstr>
      <vt:lpstr>What Systems Exist for the Poor?</vt:lpstr>
      <vt:lpstr>Understanding Pension-Backed Loans for Housing</vt:lpstr>
      <vt:lpstr>Housing Micro-loans</vt:lpstr>
      <vt:lpstr>Incremental Housing Process</vt:lpstr>
      <vt:lpstr>Understanding the Housing Asset</vt:lpstr>
      <vt:lpstr>Supporting the Housing Processes of the Poor </vt:lpstr>
      <vt:lpstr>What Role Should Governments Play?</vt:lpstr>
      <vt:lpstr>What Role Should Governments Play?</vt:lpstr>
      <vt:lpstr>Making a Market Map Using the Access Frontier Tool</vt:lpstr>
      <vt:lpstr>Six Ways to Reduce Housing Costs</vt:lpstr>
      <vt:lpstr>Cost Reduction Through Design</vt:lpstr>
      <vt:lpstr>Mass-producing Housing Units on a Large Scale</vt:lpstr>
      <vt:lpstr>Internal Cost Subsidies</vt:lpstr>
      <vt:lpstr>Self-building</vt:lpstr>
      <vt:lpstr>More Practical, Realistic and Flexible Building Standards</vt:lpstr>
      <vt:lpstr>Standardized Building Components</vt:lpstr>
      <vt:lpstr>Five Ways Government Can Support Downmarket Lending</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Eisele</dc:creator>
  <cp:lastModifiedBy>AOC_PRODUCTION_1</cp:lastModifiedBy>
  <cp:revision>55</cp:revision>
  <cp:lastPrinted>2015-01-19T10:38:23Z</cp:lastPrinted>
  <dcterms:modified xsi:type="dcterms:W3CDTF">2015-04-22T12:57:28Z</dcterms:modified>
</cp:coreProperties>
</file>